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0" r:id="rId17"/>
    <p:sldId id="271" r:id="rId18"/>
    <p:sldId id="274" r:id="rId19"/>
    <p:sldId id="275" r:id="rId20"/>
    <p:sldId id="276" r:id="rId21"/>
    <p:sldId id="272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>
      <p:cViewPr varScale="1">
        <p:scale>
          <a:sx n="60" d="100"/>
          <a:sy n="60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EF3A-FD9C-4B6E-A147-A892301E47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8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18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AA229-DE6F-4015-8BF5-A100F9364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42C5-6DCA-4F12-B065-85E4094E0A7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364F6-BE8E-4C1F-8152-1E0347F7A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364F6-BE8E-4C1F-8152-1E0347F7A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8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CA43-D262-4B72-95C5-848D5A088325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59D2-7891-4192-910A-FA67C71CD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your </a:t>
            </a:r>
            <a:br>
              <a:rPr lang="en-US" dirty="0" smtClean="0"/>
            </a:br>
            <a:r>
              <a:rPr lang="en-US" dirty="0" smtClean="0"/>
              <a:t>LGR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8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64" y="1219200"/>
            <a:ext cx="8229600" cy="5562600"/>
          </a:xfrm>
        </p:spPr>
        <p:txBody>
          <a:bodyPr/>
          <a:lstStyle/>
          <a:p>
            <a:r>
              <a:rPr lang="en-US" dirty="0" smtClean="0"/>
              <a:t>You want to start by looking at the withdraw codes of the students that are not counting. </a:t>
            </a:r>
          </a:p>
          <a:p>
            <a:r>
              <a:rPr lang="en-US" dirty="0" smtClean="0"/>
              <a:t>Click on  the down arrow on column </a:t>
            </a:r>
            <a:r>
              <a:rPr lang="en-US" dirty="0" smtClean="0"/>
              <a:t>P.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2" b="22963"/>
          <a:stretch/>
        </p:blipFill>
        <p:spPr bwMode="auto">
          <a:xfrm>
            <a:off x="682128" y="3048000"/>
            <a:ext cx="792847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91200" y="2590800"/>
            <a:ext cx="2209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2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eliminate all the 7* codes, they are dropout codes and will count as </a:t>
            </a:r>
            <a:r>
              <a:rPr lang="en-US" b="1" i="1" dirty="0" smtClean="0"/>
              <a:t>non on-time </a:t>
            </a:r>
            <a:r>
              <a:rPr lang="en-US" dirty="0" smtClean="0"/>
              <a:t>graduates for you.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2" b="22963"/>
          <a:stretch/>
        </p:blipFill>
        <p:spPr bwMode="auto">
          <a:xfrm>
            <a:off x="682128" y="3200400"/>
            <a:ext cx="79284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54" y="1371600"/>
            <a:ext cx="8345245" cy="5257800"/>
          </a:xfrm>
        </p:spPr>
        <p:txBody>
          <a:bodyPr/>
          <a:lstStyle/>
          <a:p>
            <a:r>
              <a:rPr lang="en-US" sz="2800" dirty="0" smtClean="0"/>
              <a:t>Unclick all the 7* codes leaving the 41 and the blanks.  </a:t>
            </a:r>
          </a:p>
          <a:p>
            <a:r>
              <a:rPr lang="en-US" sz="2800" dirty="0" smtClean="0"/>
              <a:t> Click Ok.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2" b="22963"/>
          <a:stretch/>
        </p:blipFill>
        <p:spPr bwMode="auto">
          <a:xfrm>
            <a:off x="682128" y="2514600"/>
            <a:ext cx="7928472" cy="389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5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very good chance that the blanks are either students that have been retained sometime during their High School years or they are grade level  23 students.</a:t>
            </a:r>
          </a:p>
          <a:p>
            <a:r>
              <a:rPr lang="en-US" dirty="0" smtClean="0"/>
              <a:t>The 41 students are ones you need to concentrate 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3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Reasons  they are not showing as graduates.</a:t>
            </a:r>
          </a:p>
          <a:p>
            <a:pPr lvl="1"/>
            <a:r>
              <a:rPr lang="en-US" dirty="0"/>
              <a:t>They were withdrawn incorrectly</a:t>
            </a:r>
          </a:p>
          <a:p>
            <a:pPr lvl="2"/>
            <a:r>
              <a:rPr lang="en-US" dirty="0"/>
              <a:t>Should have been a 40-out of state</a:t>
            </a:r>
          </a:p>
          <a:p>
            <a:pPr lvl="2"/>
            <a:r>
              <a:rPr lang="en-US" dirty="0"/>
              <a:t> 42-private </a:t>
            </a:r>
            <a:r>
              <a:rPr lang="en-US" dirty="0" smtClean="0"/>
              <a:t>school</a:t>
            </a:r>
          </a:p>
          <a:p>
            <a:pPr lvl="2"/>
            <a:r>
              <a:rPr lang="en-US" dirty="0"/>
              <a:t>43- home </a:t>
            </a:r>
            <a:r>
              <a:rPr lang="en-US" dirty="0" smtClean="0"/>
              <a:t>schooling</a:t>
            </a:r>
            <a:endParaRPr lang="en-US" dirty="0"/>
          </a:p>
          <a:p>
            <a:pPr lvl="1"/>
            <a:r>
              <a:rPr lang="en-US" dirty="0" smtClean="0"/>
              <a:t>They withdrew to another district but the new district is using a different SSID.</a:t>
            </a:r>
          </a:p>
          <a:p>
            <a:pPr lvl="2"/>
            <a:r>
              <a:rPr lang="en-US" dirty="0" smtClean="0"/>
              <a:t>This will take a lot of investigation, but if you can find the student and the new SSID you can have them removed from your cohort and your grad rate will go up.</a:t>
            </a:r>
          </a:p>
        </p:txBody>
      </p:sp>
    </p:spTree>
    <p:extLst>
      <p:ext uri="{BB962C8B-B14F-4D97-AF65-F5344CB8AC3E}">
        <p14:creationId xmlns:p14="http://schemas.microsoft.com/office/powerpoint/2010/main" val="12854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withdraw codes will not count against you.  These students will be taken out of the calculations.</a:t>
            </a:r>
          </a:p>
          <a:p>
            <a:pPr lvl="1"/>
            <a:r>
              <a:rPr lang="en-US" dirty="0" smtClean="0"/>
              <a:t>40- Out of state</a:t>
            </a:r>
          </a:p>
          <a:p>
            <a:pPr lvl="1"/>
            <a:r>
              <a:rPr lang="en-US" dirty="0" smtClean="0"/>
              <a:t>42- Private School</a:t>
            </a:r>
          </a:p>
          <a:p>
            <a:pPr lvl="1"/>
            <a:r>
              <a:rPr lang="en-US" dirty="0" smtClean="0"/>
              <a:t>43- Home Schooling</a:t>
            </a:r>
          </a:p>
          <a:p>
            <a:pPr lvl="1"/>
            <a:r>
              <a:rPr lang="en-US" dirty="0" smtClean="0"/>
              <a:t>48- Expelled</a:t>
            </a:r>
          </a:p>
          <a:p>
            <a:pPr lvl="1"/>
            <a:r>
              <a:rPr lang="en-US" dirty="0" smtClean="0"/>
              <a:t>51- Medical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5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Info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Open your Grad Info Report</a:t>
            </a:r>
          </a:p>
          <a:p>
            <a:r>
              <a:rPr lang="en-US" dirty="0" smtClean="0"/>
              <a:t>Go to columns P and Q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Typically if you have a 99-Z your students have passed all checks and have no issues.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9" b="62997"/>
          <a:stretch/>
        </p:blipFill>
        <p:spPr bwMode="auto">
          <a:xfrm>
            <a:off x="457200" y="2590800"/>
            <a:ext cx="815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05200" y="2133600"/>
            <a:ext cx="3505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33900" y="2209800"/>
            <a:ext cx="33909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0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 Info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anything other than 99-Z, then you need to investigate more.  The Grad info  report explanation will give you a full explanation of all the status codes and severity codes.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3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 to be careful of!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Scenario </a:t>
            </a:r>
            <a:r>
              <a:rPr lang="en-US" dirty="0"/>
              <a:t>1:</a:t>
            </a:r>
          </a:p>
          <a:p>
            <a:pPr lvl="1"/>
            <a:r>
              <a:rPr lang="en-US" dirty="0"/>
              <a:t>District A withdrew three students on 8/17/10 out of state (code 40).</a:t>
            </a:r>
          </a:p>
          <a:p>
            <a:pPr lvl="1"/>
            <a:r>
              <a:rPr lang="en-US" dirty="0"/>
              <a:t>However, all three were still counted in the denominator against the district.</a:t>
            </a:r>
          </a:p>
          <a:p>
            <a:pPr lvl="1"/>
            <a:r>
              <a:rPr lang="en-US" dirty="0"/>
              <a:t>ODE was contacted and responded that District A “allegedly” reported a school year start date of 8/10/10. </a:t>
            </a:r>
          </a:p>
          <a:p>
            <a:pPr lvl="1"/>
            <a:r>
              <a:rPr lang="en-US" dirty="0"/>
              <a:t>The LGR only picks up “summer” graduates.</a:t>
            </a:r>
          </a:p>
          <a:p>
            <a:pPr lvl="1"/>
            <a:r>
              <a:rPr lang="en-US" dirty="0"/>
              <a:t>Therefore, since the students “allegedly” did not withdraw before school started, they did not get out within 4 years and so will included in the denominator as non-graduates.</a:t>
            </a:r>
          </a:p>
          <a:p>
            <a:pPr lvl="1"/>
            <a:r>
              <a:rPr lang="en-US" dirty="0"/>
              <a:t>There is no way to dispute what ODE says they are seeing.</a:t>
            </a:r>
          </a:p>
          <a:p>
            <a:r>
              <a:rPr lang="en-US" dirty="0"/>
              <a:t>So be sure your “District/Building” start dates are correct. </a:t>
            </a:r>
          </a:p>
          <a:p>
            <a:pPr lvl="1"/>
            <a:r>
              <a:rPr lang="en-US" dirty="0"/>
              <a:t>District A’s District/ Building records were accurate but they have no recourse for correction.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8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to be careful of!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Scenario 2:</a:t>
            </a:r>
          </a:p>
          <a:p>
            <a:pPr lvl="1"/>
            <a:r>
              <a:rPr lang="en-US" dirty="0"/>
              <a:t>District A had a student reported as open enrolled from District B who withdrew (or so they thought) back to District B on 8/17/10.</a:t>
            </a:r>
          </a:p>
          <a:p>
            <a:pPr lvl="2"/>
            <a:r>
              <a:rPr lang="en-US" dirty="0"/>
              <a:t>They withdrew the student as code 41 which is supposed to back the student out of the denominator.</a:t>
            </a:r>
          </a:p>
          <a:p>
            <a:pPr lvl="1"/>
            <a:r>
              <a:rPr lang="en-US" dirty="0"/>
              <a:t>The student went back to District B and apparently indicated they were going to a private school.</a:t>
            </a:r>
          </a:p>
          <a:p>
            <a:pPr lvl="2"/>
            <a:r>
              <a:rPr lang="en-US" dirty="0"/>
              <a:t>District B then withdrew the student on 8/23/10 to the private school with code 42.</a:t>
            </a:r>
          </a:p>
          <a:p>
            <a:pPr lvl="1"/>
            <a:r>
              <a:rPr lang="en-US" b="1" dirty="0"/>
              <a:t>Problem!</a:t>
            </a:r>
          </a:p>
          <a:p>
            <a:pPr lvl="2"/>
            <a:r>
              <a:rPr lang="en-US" dirty="0"/>
              <a:t>The 8/23/10 date was before the first day of school for District B.  This meant that the student did not attend during B’s “school year”.</a:t>
            </a:r>
          </a:p>
          <a:p>
            <a:pPr lvl="2"/>
            <a:r>
              <a:rPr lang="en-US" dirty="0"/>
              <a:t>Therefore,  since the private school does not report via EMIS and the student did not re-enroll at B, does this mean that district A takes the hit because they were the last district reporting the student during their school year?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1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your LGR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reports that you will use to make sure your grad rate is as high as possible</a:t>
            </a:r>
          </a:p>
          <a:p>
            <a:pPr lvl="1"/>
            <a:r>
              <a:rPr lang="en-US" dirty="0" smtClean="0"/>
              <a:t>Longitudinal Grad Rate</a:t>
            </a:r>
          </a:p>
          <a:p>
            <a:pPr lvl="2"/>
            <a:r>
              <a:rPr lang="en-US" dirty="0" smtClean="0"/>
              <a:t>Shows all students that are in the cohort and whether or not they are counting as graduates</a:t>
            </a:r>
          </a:p>
          <a:p>
            <a:pPr lvl="1"/>
            <a:r>
              <a:rPr lang="en-US" dirty="0" smtClean="0"/>
              <a:t>Grad Info- not generated until G reporting has begun.</a:t>
            </a:r>
          </a:p>
          <a:p>
            <a:pPr lvl="2"/>
            <a:r>
              <a:rPr lang="en-US" dirty="0" smtClean="0"/>
              <a:t>Shows all students that are being reported in the G reporting period as graduates</a:t>
            </a:r>
            <a:r>
              <a:rPr lang="en-US" dirty="0"/>
              <a:t> </a:t>
            </a:r>
            <a:r>
              <a:rPr lang="en-US" dirty="0" smtClean="0"/>
              <a:t>and will point out issues with data that has been 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8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 to be careful of!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Scenario 3: (</a:t>
            </a:r>
            <a:r>
              <a:rPr lang="en-US" sz="2200" b="1" i="1" u="sng" dirty="0">
                <a:solidFill>
                  <a:srgbClr val="FF0000"/>
                </a:solidFill>
              </a:rPr>
              <a:t>AND THIS IS THE SCARY ONE!!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District A had a student in the 2011 cohort who withdrew 4/5/09 with SSID “XX7406847”.</a:t>
            </a:r>
          </a:p>
          <a:p>
            <a:pPr lvl="2"/>
            <a:r>
              <a:rPr lang="en-US" dirty="0"/>
              <a:t>They withdrew the student as code 41 which is supposed to back the student out of the denominator as long as the student enrolls elsewhere.</a:t>
            </a:r>
          </a:p>
          <a:p>
            <a:pPr lvl="1"/>
            <a:r>
              <a:rPr lang="en-US" dirty="0"/>
              <a:t>The student enrolled at District B on 4/6/10 and graduated from there May 2011 which should have then backed the student out of A’s cohort.</a:t>
            </a:r>
          </a:p>
          <a:p>
            <a:pPr lvl="1"/>
            <a:r>
              <a:rPr lang="en-US" b="1" dirty="0"/>
              <a:t>Wrong!!</a:t>
            </a:r>
          </a:p>
          <a:p>
            <a:pPr lvl="2"/>
            <a:r>
              <a:rPr lang="en-US" dirty="0"/>
              <a:t>District A reported the student with a DOB of 9/13/93.</a:t>
            </a:r>
          </a:p>
          <a:p>
            <a:pPr lvl="2"/>
            <a:r>
              <a:rPr lang="en-US" dirty="0"/>
              <a:t>When District B enrolled the student, they listed the DOB as 9/16/93 thus creating SSID “</a:t>
            </a:r>
            <a:r>
              <a:rPr lang="en-US" sz="2200" dirty="0"/>
              <a:t>XX1930454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SO….District A takes a hit on their grad rate because one of the two districts had the wrong DOB even though the student did graduate within 4 years!</a:t>
            </a:r>
            <a:endParaRPr lang="en-US" b="1" dirty="0"/>
          </a:p>
          <a:p>
            <a:pPr lvl="1"/>
            <a:r>
              <a:rPr lang="en-US" dirty="0"/>
              <a:t>Further, while District B used “XX1930454”, the student was at a JVS which was still using the “XX7406847” number from 2 years previous.</a:t>
            </a:r>
          </a:p>
          <a:p>
            <a:pPr lvl="1"/>
            <a:r>
              <a:rPr lang="en-US" dirty="0"/>
              <a:t>So even though District B and the JVS reviewed their SSID conflict and corrected them, District A would never have been contacted and therefore would not know to change this and would still take the hit.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6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4" name="Picture 2" descr="C:\Users\Karen\AppData\Local\Microsoft\Windows\Temporary Internet Files\Content.IE5\P8SFCY1R\MP90039883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LGR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Open your LGR Spreadsheet</a:t>
            </a:r>
          </a:p>
          <a:p>
            <a:r>
              <a:rPr lang="en-US" dirty="0" smtClean="0"/>
              <a:t>Click on the box above the 1 and to the left of A</a:t>
            </a:r>
          </a:p>
          <a:p>
            <a:pPr marL="0" indent="0">
              <a:buNone/>
            </a:pPr>
            <a:r>
              <a:rPr lang="en-US" dirty="0" smtClean="0"/>
              <a:t>	This will highlight the entire spreadsheet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r="68910" b="59402"/>
          <a:stretch/>
        </p:blipFill>
        <p:spPr bwMode="auto">
          <a:xfrm>
            <a:off x="838200" y="3733800"/>
            <a:ext cx="3411415" cy="178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990600" y="2667000"/>
            <a:ext cx="152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4191000"/>
            <a:ext cx="609600" cy="1329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LGR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on Data and then on Filter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will place a down arrow at the top of each column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3" b="73647"/>
          <a:stretch/>
        </p:blipFill>
        <p:spPr bwMode="auto">
          <a:xfrm>
            <a:off x="594360" y="2552700"/>
            <a:ext cx="6166338" cy="216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667000" y="19812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10200" y="19812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33600" y="4571999"/>
            <a:ext cx="685800" cy="149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LGR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 to Column </a:t>
            </a:r>
            <a:r>
              <a:rPr lang="en-US" dirty="0"/>
              <a:t>H</a:t>
            </a:r>
            <a:r>
              <a:rPr lang="en-US" dirty="0" smtClean="0"/>
              <a:t> </a:t>
            </a:r>
            <a:r>
              <a:rPr lang="en-US" dirty="0" smtClean="0"/>
              <a:t>and click on the down arrow </a:t>
            </a:r>
          </a:p>
          <a:p>
            <a:r>
              <a:rPr lang="en-US" dirty="0" smtClean="0"/>
              <a:t>Unclick the N box</a:t>
            </a:r>
          </a:p>
          <a:p>
            <a:r>
              <a:rPr lang="en-US" dirty="0" smtClean="0"/>
              <a:t>Click 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give you all students included in the cohort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9" b="25740"/>
          <a:stretch/>
        </p:blipFill>
        <p:spPr bwMode="auto">
          <a:xfrm>
            <a:off x="794657" y="2600192"/>
            <a:ext cx="7402286" cy="32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304314" y="1676400"/>
            <a:ext cx="1905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0" y="2514600"/>
            <a:ext cx="13716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90800" y="3810000"/>
            <a:ext cx="6858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 to column </a:t>
            </a:r>
            <a:r>
              <a:rPr lang="en-US" dirty="0" smtClean="0"/>
              <a:t>I </a:t>
            </a:r>
            <a:r>
              <a:rPr lang="en-US" dirty="0" smtClean="0"/>
              <a:t>and click on the down arrow and uncheck the Y box. </a:t>
            </a:r>
          </a:p>
          <a:p>
            <a:r>
              <a:rPr lang="en-US" dirty="0" smtClean="0"/>
              <a:t> Click 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give you all students not counting as graduates.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4" b="25203"/>
          <a:stretch/>
        </p:blipFill>
        <p:spPr bwMode="auto">
          <a:xfrm>
            <a:off x="723899" y="2425849"/>
            <a:ext cx="7696199" cy="317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772400" y="1981200"/>
            <a:ext cx="152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2362200"/>
            <a:ext cx="1295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3505200"/>
            <a:ext cx="7620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 this point you have the data that you need to work with, so to keep you from having to continue to work with the entire spreadsheet: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box above the 1 and to the left of A to highlight the entire spreadsheet.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8" b="64097"/>
          <a:stretch/>
        </p:blipFill>
        <p:spPr bwMode="auto">
          <a:xfrm>
            <a:off x="1045029" y="2667000"/>
            <a:ext cx="74567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045029" y="4343400"/>
            <a:ext cx="97971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59157" y="4861193"/>
            <a:ext cx="914400" cy="190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Copy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Open a new spreadsheet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8" b="64097"/>
          <a:stretch/>
        </p:blipFill>
        <p:spPr bwMode="auto">
          <a:xfrm>
            <a:off x="533400" y="2286000"/>
            <a:ext cx="74567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676400" y="19050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86000" y="2400300"/>
            <a:ext cx="2590800" cy="293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V="1">
            <a:off x="2667000" y="4572000"/>
            <a:ext cx="838200" cy="15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8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LGR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your cursor in the A-1 cell and click paste.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will enter the data from your filtered spreadsheet into the new spreadsheet.  Now you can begin to look at the students that are not counting and find out why.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4" t="-4032" r="65366" b="69430"/>
          <a:stretch/>
        </p:blipFill>
        <p:spPr bwMode="auto">
          <a:xfrm>
            <a:off x="609600" y="1793488"/>
            <a:ext cx="6858000" cy="23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24000" y="1894114"/>
            <a:ext cx="6128657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1118</Words>
  <Application>Microsoft Office PowerPoint</Application>
  <PresentationFormat>On-screen Show (4:3)</PresentationFormat>
  <Paragraphs>153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Understanding your  LGR reports</vt:lpstr>
      <vt:lpstr>Understanding your LGR reports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Filtering LGR spreadsheets</vt:lpstr>
      <vt:lpstr>Grad Info Report</vt:lpstr>
      <vt:lpstr>Grad Info Report</vt:lpstr>
      <vt:lpstr>Situations to be careful of!</vt:lpstr>
      <vt:lpstr>Situations to be careful of!</vt:lpstr>
      <vt:lpstr>Situations to be careful of!</vt:lpstr>
      <vt:lpstr>Questions?</vt:lpstr>
    </vt:vector>
  </TitlesOfParts>
  <Company>mveca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Wilson</dc:creator>
  <cp:lastModifiedBy>Karen Wilson</cp:lastModifiedBy>
  <cp:revision>28</cp:revision>
  <cp:lastPrinted>2012-09-11T11:48:51Z</cp:lastPrinted>
  <dcterms:created xsi:type="dcterms:W3CDTF">2012-09-07T12:49:41Z</dcterms:created>
  <dcterms:modified xsi:type="dcterms:W3CDTF">2017-08-22T11:36:10Z</dcterms:modified>
</cp:coreProperties>
</file>