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30"/>
  </p:notesMasterIdLst>
  <p:handoutMasterIdLst>
    <p:handoutMasterId r:id="rId31"/>
  </p:handoutMasterIdLst>
  <p:sldIdLst>
    <p:sldId id="265" r:id="rId5"/>
    <p:sldId id="266" r:id="rId6"/>
    <p:sldId id="267" r:id="rId7"/>
    <p:sldId id="268" r:id="rId8"/>
    <p:sldId id="269" r:id="rId9"/>
    <p:sldId id="270" r:id="rId10"/>
    <p:sldId id="271" r:id="rId11"/>
    <p:sldId id="272" r:id="rId12"/>
    <p:sldId id="273" r:id="rId13"/>
    <p:sldId id="274" r:id="rId14"/>
    <p:sldId id="275" r:id="rId15"/>
    <p:sldId id="288" r:id="rId16"/>
    <p:sldId id="287" r:id="rId17"/>
    <p:sldId id="276" r:id="rId18"/>
    <p:sldId id="277" r:id="rId19"/>
    <p:sldId id="289" r:id="rId20"/>
    <p:sldId id="278" r:id="rId21"/>
    <p:sldId id="279" r:id="rId22"/>
    <p:sldId id="280" r:id="rId23"/>
    <p:sldId id="281" r:id="rId24"/>
    <p:sldId id="282" r:id="rId25"/>
    <p:sldId id="283" r:id="rId26"/>
    <p:sldId id="284" r:id="rId27"/>
    <p:sldId id="285" r:id="rId28"/>
    <p:sldId id="286" r:id="rId29"/>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5" d="100"/>
          <a:sy n="115" d="100"/>
        </p:scale>
        <p:origin x="3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41658A34-83F4-4B2E-BC5A-DE51EE8822F9}" type="datetimeFigureOut">
              <a:rPr lang="en-US" smtClean="0"/>
              <a:t>3/20/2019</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7F2E1917-0BAF-4687-978A-82FFF05559C3}" type="datetimeFigureOut">
              <a:rPr lang="en-US" smtClean="0"/>
              <a:t>3/20/2019</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3"/>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081AC6-F4D5-4556-9C42-EB29AA413E3C}" type="datetime1">
              <a:rPr lang="en-US" smtClean="0"/>
              <a:t>3/20/2019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5E935-4036-41CE-8A54-EE2A71826172}" type="datetime1">
              <a:rPr lang="en-US" smtClean="0"/>
              <a:t>3/20/2019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0DE2-FE12-40D0-9717-AEFB97FD7503}" type="datetime1">
              <a:rPr lang="en-US" smtClean="0"/>
              <a:t>3/20/2019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CA6C16-CF82-41B5-BDB3-BFBF5E1A9781}" type="datetime1">
              <a:rPr lang="en-US" smtClean="0"/>
              <a:t>3/20/2019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C5606-902F-4B76-B8F3-7A41BDF9E2C2}" type="datetime1">
              <a:rPr lang="en-US" smtClean="0"/>
              <a:t>3/20/2019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p>
            <a:fld id="{E25A67AD-88D3-4005-8BB7-B285409DDACB}" type="datetime1">
              <a:rPr lang="en-US" smtClean="0"/>
              <a:t>3/20/2019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117D1C-EF07-42D3-B771-2AA6A93164F5}" type="datetime1">
              <a:rPr lang="en-US" smtClean="0"/>
              <a:t>3/20/2019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782F5B-7A92-4C18-8841-0835014F5858}" type="datetime1">
              <a:rPr lang="en-US" smtClean="0"/>
              <a:t>3/20/2019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01EB8-CD42-41C3-A1C9-2A086666DE5C}" type="datetime1">
              <a:rPr lang="en-US" smtClean="0"/>
              <a:t>3/20/2019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E303A-6A60-4F40-8153-4BD26BD3F7D2}" type="datetime1">
              <a:rPr lang="en-US" smtClean="0"/>
              <a:t>3/20/2019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351F66-F57C-496F-907F-0E0A02DF1C58}" type="datetime1">
              <a:rPr lang="en-US" smtClean="0"/>
              <a:t>3/20/2019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FD7B12-2E92-4BFE-9CF6-5B6A00A8562F}" type="datetime1">
              <a:rPr lang="en-US" smtClean="0"/>
              <a:t>3/20/2019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9C9B6FD-CC69-4220-AF84-477FA8BDA3C4}" type="datetime1">
              <a:rPr lang="en-US" smtClean="0"/>
              <a:t>3/20/2019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education.ohio.gov/Topics/Ohio-Graduation-Requirements/Graduation-Requirements/Industry-Recognized-Credentials-and-WorkKeys/Industry-Recognized-Credentials" TargetMode="External"/><Relationship Id="rId2" Type="http://schemas.openxmlformats.org/officeDocument/2006/relationships/hyperlink" Target="https://www.ohiohighered.org/content/college_credit_plus_info_students_families" TargetMode="External"/><Relationship Id="rId1" Type="http://schemas.openxmlformats.org/officeDocument/2006/relationships/slideLayout" Target="../slideLayouts/slideLayout4.xml"/><Relationship Id="rId4" Type="http://schemas.openxmlformats.org/officeDocument/2006/relationships/hyperlink" Target="http://education.ohio.gov/Topics/New-Skills-for-Youth/SuccessBound/OhioMeansJobs-Readiness-Sea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ducation.ohio.gov/Topics/Ohio-Graduation-Requirements/Graduation-Requirements/Industry-Recognized-Credentials-and-WorkKeys/Industry-Recognized-Credentials" TargetMode="External"/><Relationship Id="rId2" Type="http://schemas.openxmlformats.org/officeDocument/2006/relationships/hyperlink" Target="https://www.ohiohighered.org/content/college_credit_plus_info_students_families"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codes.ohio.gov/orc/3313.661" TargetMode="External"/><Relationship Id="rId2" Type="http://schemas.openxmlformats.org/officeDocument/2006/relationships/hyperlink" Target="http://codes.ohio.gov/orc/3313.662" TargetMode="External"/><Relationship Id="rId1" Type="http://schemas.openxmlformats.org/officeDocument/2006/relationships/slideLayout" Target="../slideLayouts/slideLayout4.xml"/><Relationship Id="rId4" Type="http://schemas.openxmlformats.org/officeDocument/2006/relationships/hyperlink" Target="http://codes.ohio.gov/orc/2901.01"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codes.ohio.gov/orc/3313.66"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FY19 Changes</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Position Codes </a:t>
            </a:r>
            <a:endParaRPr lang="en-US" dirty="0"/>
          </a:p>
        </p:txBody>
      </p:sp>
      <p:sp>
        <p:nvSpPr>
          <p:cNvPr id="3" name="Content Placeholder 2"/>
          <p:cNvSpPr>
            <a:spLocks noGrp="1"/>
          </p:cNvSpPr>
          <p:nvPr>
            <p:ph sz="half" idx="1"/>
          </p:nvPr>
        </p:nvSpPr>
        <p:spPr>
          <a:xfrm>
            <a:off x="1569700" y="1825625"/>
            <a:ext cx="9585980" cy="4351338"/>
          </a:xfrm>
        </p:spPr>
        <p:txBody>
          <a:bodyPr>
            <a:normAutofit/>
          </a:bodyPr>
          <a:lstStyle/>
          <a:p>
            <a:r>
              <a:rPr lang="en-US" sz="2000" dirty="0" smtClean="0">
                <a:latin typeface="+mj-lt"/>
              </a:rPr>
              <a:t>Add position code -122 – Dean of Students.</a:t>
            </a:r>
          </a:p>
          <a:p>
            <a:pPr lvl="1"/>
            <a:r>
              <a:rPr lang="en-US" sz="2000" dirty="0">
                <a:latin typeface="+mj-lt"/>
              </a:rPr>
              <a:t>Some Community schools do not have designated Principal, this can be used for those positions or if a school has a Dean of Students but did not have a code to accurately report.</a:t>
            </a:r>
          </a:p>
          <a:p>
            <a:pPr lvl="1"/>
            <a:endParaRPr lang="en-US" sz="1600" dirty="0" smtClean="0">
              <a:latin typeface="+mj-lt"/>
            </a:endParaRPr>
          </a:p>
          <a:p>
            <a:r>
              <a:rPr lang="en-US" sz="2000" dirty="0" smtClean="0">
                <a:latin typeface="+mj-lt"/>
              </a:rPr>
              <a:t>Remove position code-330-Visiting Teacher Assignment</a:t>
            </a:r>
          </a:p>
        </p:txBody>
      </p:sp>
      <p:sp>
        <p:nvSpPr>
          <p:cNvPr id="4" name="Slide Number Placeholder 3"/>
          <p:cNvSpPr>
            <a:spLocks noGrp="1"/>
          </p:cNvSpPr>
          <p:nvPr>
            <p:ph type="sldNum" sz="quarter" idx="12"/>
          </p:nvPr>
        </p:nvSpPr>
        <p:spPr/>
        <p:txBody>
          <a:bodyPr/>
          <a:lstStyle/>
          <a:p>
            <a:fld id="{71B7BAC7-FE87-40F6-AA24-4F4685D1B022}" type="slidenum">
              <a:rPr lang="en-US" smtClean="0"/>
              <a:t>10</a:t>
            </a:fld>
            <a:endParaRPr lang="en-US" dirty="0"/>
          </a:p>
        </p:txBody>
      </p:sp>
    </p:spTree>
    <p:extLst>
      <p:ext uri="{BB962C8B-B14F-4D97-AF65-F5344CB8AC3E}">
        <p14:creationId xmlns:p14="http://schemas.microsoft.com/office/powerpoint/2010/main" val="116900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Assessments </a:t>
            </a:r>
            <a:endParaRPr lang="en-US" dirty="0"/>
          </a:p>
        </p:txBody>
      </p:sp>
      <p:sp>
        <p:nvSpPr>
          <p:cNvPr id="3" name="Content Placeholder 2"/>
          <p:cNvSpPr>
            <a:spLocks noGrp="1"/>
          </p:cNvSpPr>
          <p:nvPr>
            <p:ph sz="half" idx="1"/>
          </p:nvPr>
        </p:nvSpPr>
        <p:spPr>
          <a:xfrm>
            <a:off x="1569700" y="1825625"/>
            <a:ext cx="9585980" cy="4351338"/>
          </a:xfrm>
        </p:spPr>
        <p:txBody>
          <a:bodyPr>
            <a:normAutofit/>
          </a:bodyPr>
          <a:lstStyle/>
          <a:p>
            <a:r>
              <a:rPr lang="en-US" sz="2000" dirty="0" smtClean="0">
                <a:latin typeface="+mj-lt"/>
              </a:rPr>
              <a:t>Score Not Reported Options</a:t>
            </a:r>
          </a:p>
          <a:p>
            <a:endParaRPr lang="en-US" sz="1600" b="1" dirty="0" smtClean="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11</a:t>
            </a:fld>
            <a:endParaRPr lang="en-US" dirty="0"/>
          </a:p>
        </p:txBody>
      </p:sp>
      <p:pic>
        <p:nvPicPr>
          <p:cNvPr id="5" name="Picture 4"/>
          <p:cNvPicPr/>
          <p:nvPr/>
        </p:nvPicPr>
        <p:blipFill>
          <a:blip r:embed="rId2"/>
          <a:stretch>
            <a:fillRect/>
          </a:stretch>
        </p:blipFill>
        <p:spPr>
          <a:xfrm>
            <a:off x="2450870" y="2360815"/>
            <a:ext cx="3966556" cy="4064779"/>
          </a:xfrm>
          <a:prstGeom prst="rect">
            <a:avLst/>
          </a:prstGeom>
        </p:spPr>
      </p:pic>
      <p:pic>
        <p:nvPicPr>
          <p:cNvPr id="6" name="Picture 5"/>
          <p:cNvPicPr/>
          <p:nvPr/>
        </p:nvPicPr>
        <p:blipFill>
          <a:blip r:embed="rId3"/>
          <a:stretch>
            <a:fillRect/>
          </a:stretch>
        </p:blipFill>
        <p:spPr>
          <a:xfrm>
            <a:off x="6672220" y="2360815"/>
            <a:ext cx="3785192" cy="2227464"/>
          </a:xfrm>
          <a:prstGeom prst="rect">
            <a:avLst/>
          </a:prstGeom>
        </p:spPr>
      </p:pic>
    </p:spTree>
    <p:extLst>
      <p:ext uri="{BB962C8B-B14F-4D97-AF65-F5344CB8AC3E}">
        <p14:creationId xmlns:p14="http://schemas.microsoft.com/office/powerpoint/2010/main" val="3916311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Assessments </a:t>
            </a:r>
            <a:endParaRPr lang="en-US" dirty="0"/>
          </a:p>
        </p:txBody>
      </p:sp>
      <p:sp>
        <p:nvSpPr>
          <p:cNvPr id="3" name="Content Placeholder 2"/>
          <p:cNvSpPr>
            <a:spLocks noGrp="1"/>
          </p:cNvSpPr>
          <p:nvPr>
            <p:ph sz="half" idx="1"/>
          </p:nvPr>
        </p:nvSpPr>
        <p:spPr>
          <a:xfrm>
            <a:off x="1569700" y="1825625"/>
            <a:ext cx="9585980" cy="4351338"/>
          </a:xfrm>
        </p:spPr>
        <p:txBody>
          <a:bodyPr>
            <a:normAutofit/>
          </a:bodyPr>
          <a:lstStyle/>
          <a:p>
            <a:r>
              <a:rPr lang="en-US" sz="2000" dirty="0" smtClean="0">
                <a:latin typeface="+mj-lt"/>
              </a:rPr>
              <a:t>Score Not Reported Valid options for each assessment</a:t>
            </a:r>
            <a:endParaRPr lang="en-US" sz="1600" b="1" dirty="0" smtClean="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12</a:t>
            </a:fld>
            <a:endParaRPr lang="en-US" dirty="0"/>
          </a:p>
        </p:txBody>
      </p:sp>
      <p:pic>
        <p:nvPicPr>
          <p:cNvPr id="7" name="Picture 6"/>
          <p:cNvPicPr/>
          <p:nvPr/>
        </p:nvPicPr>
        <p:blipFill>
          <a:blip r:embed="rId2"/>
          <a:stretch>
            <a:fillRect/>
          </a:stretch>
        </p:blipFill>
        <p:spPr>
          <a:xfrm>
            <a:off x="1303713" y="2543695"/>
            <a:ext cx="4166062" cy="2681979"/>
          </a:xfrm>
          <a:prstGeom prst="rect">
            <a:avLst/>
          </a:prstGeom>
        </p:spPr>
      </p:pic>
      <p:pic>
        <p:nvPicPr>
          <p:cNvPr id="8" name="Picture 7"/>
          <p:cNvPicPr/>
          <p:nvPr/>
        </p:nvPicPr>
        <p:blipFill>
          <a:blip r:embed="rId3"/>
          <a:stretch>
            <a:fillRect/>
          </a:stretch>
        </p:blipFill>
        <p:spPr>
          <a:xfrm>
            <a:off x="5735762" y="2543695"/>
            <a:ext cx="5338156" cy="2198484"/>
          </a:xfrm>
          <a:prstGeom prst="rect">
            <a:avLst/>
          </a:prstGeom>
        </p:spPr>
      </p:pic>
      <p:pic>
        <p:nvPicPr>
          <p:cNvPr id="9" name="Picture 8"/>
          <p:cNvPicPr/>
          <p:nvPr/>
        </p:nvPicPr>
        <p:blipFill>
          <a:blip r:embed="rId4"/>
          <a:stretch>
            <a:fillRect/>
          </a:stretch>
        </p:blipFill>
        <p:spPr>
          <a:xfrm>
            <a:off x="1303713" y="5253830"/>
            <a:ext cx="4166062" cy="299072"/>
          </a:xfrm>
          <a:prstGeom prst="rect">
            <a:avLst/>
          </a:prstGeom>
        </p:spPr>
      </p:pic>
    </p:spTree>
    <p:extLst>
      <p:ext uri="{BB962C8B-B14F-4D97-AF65-F5344CB8AC3E}">
        <p14:creationId xmlns:p14="http://schemas.microsoft.com/office/powerpoint/2010/main" val="3323769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Assessments </a:t>
            </a:r>
            <a:endParaRPr lang="en-US" dirty="0"/>
          </a:p>
        </p:txBody>
      </p:sp>
      <p:sp>
        <p:nvSpPr>
          <p:cNvPr id="3" name="Content Placeholder 2"/>
          <p:cNvSpPr>
            <a:spLocks noGrp="1"/>
          </p:cNvSpPr>
          <p:nvPr>
            <p:ph sz="half" idx="1"/>
          </p:nvPr>
        </p:nvSpPr>
        <p:spPr>
          <a:xfrm>
            <a:off x="1569700" y="1825625"/>
            <a:ext cx="9585980" cy="4351338"/>
          </a:xfrm>
        </p:spPr>
        <p:txBody>
          <a:bodyPr>
            <a:normAutofit/>
          </a:bodyPr>
          <a:lstStyle/>
          <a:p>
            <a:r>
              <a:rPr lang="en-US" sz="2000" dirty="0" smtClean="0">
                <a:latin typeface="+mj-lt"/>
              </a:rPr>
              <a:t>Score Not Reported Options –SNR for EOC Testing</a:t>
            </a:r>
          </a:p>
          <a:p>
            <a:pPr lvl="1"/>
            <a:r>
              <a:rPr lang="en-US" sz="1600" b="1" dirty="0" smtClean="0">
                <a:latin typeface="+mj-lt"/>
              </a:rPr>
              <a:t>W</a:t>
            </a:r>
            <a:r>
              <a:rPr lang="en-US" sz="1600" dirty="0" smtClean="0">
                <a:latin typeface="+mj-lt"/>
              </a:rPr>
              <a:t>- </a:t>
            </a:r>
            <a:r>
              <a:rPr lang="en-US" sz="1600" dirty="0">
                <a:latin typeface="+mj-lt"/>
              </a:rPr>
              <a:t>Assessment score not reported because student received graduation credit for </a:t>
            </a:r>
            <a:r>
              <a:rPr lang="en-US" sz="1600" dirty="0" smtClean="0">
                <a:latin typeface="+mj-lt"/>
              </a:rPr>
              <a:t>assessment </a:t>
            </a:r>
            <a:r>
              <a:rPr lang="en-US" sz="1600" dirty="0">
                <a:latin typeface="+mj-lt"/>
              </a:rPr>
              <a:t>area due to course completion prior to end of course assessment </a:t>
            </a:r>
            <a:r>
              <a:rPr lang="en-US" sz="1600" dirty="0" smtClean="0">
                <a:latin typeface="+mj-lt"/>
              </a:rPr>
              <a:t>availability</a:t>
            </a:r>
            <a:r>
              <a:rPr lang="en-US" sz="1600" dirty="0">
                <a:latin typeface="+mj-lt"/>
              </a:rPr>
              <a:t>; </a:t>
            </a:r>
            <a:r>
              <a:rPr lang="en-US" sz="1600" b="1" u="sng" dirty="0">
                <a:latin typeface="+mj-lt"/>
              </a:rPr>
              <a:t>Number in score field represents number of graduation points earned</a:t>
            </a:r>
            <a:endParaRPr lang="en-US" sz="1600" b="1" u="sng" dirty="0" smtClean="0">
              <a:latin typeface="+mj-lt"/>
            </a:endParaRPr>
          </a:p>
          <a:p>
            <a:pPr lvl="1"/>
            <a:r>
              <a:rPr lang="en-US" sz="1600" b="1" dirty="0" smtClean="0">
                <a:latin typeface="+mj-lt"/>
              </a:rPr>
              <a:t>X </a:t>
            </a:r>
            <a:r>
              <a:rPr lang="en-US" sz="1600" dirty="0" smtClean="0">
                <a:latin typeface="+mj-lt"/>
              </a:rPr>
              <a:t>- </a:t>
            </a:r>
            <a:r>
              <a:rPr lang="en-US" sz="1600" dirty="0">
                <a:latin typeface="+mj-lt"/>
              </a:rPr>
              <a:t>Assessment score not reported because student received graduation credit for </a:t>
            </a:r>
            <a:r>
              <a:rPr lang="en-US" sz="1600" dirty="0" smtClean="0">
                <a:latin typeface="+mj-lt"/>
              </a:rPr>
              <a:t>assessment </a:t>
            </a:r>
            <a:r>
              <a:rPr lang="en-US" sz="1600" dirty="0">
                <a:latin typeface="+mj-lt"/>
              </a:rPr>
              <a:t>area due to completion of a dual credit course; </a:t>
            </a:r>
            <a:r>
              <a:rPr lang="en-US" sz="1600" b="1" u="sng" dirty="0">
                <a:latin typeface="+mj-lt"/>
              </a:rPr>
              <a:t>Number in score field represents number of graduation points </a:t>
            </a:r>
            <a:r>
              <a:rPr lang="en-US" sz="1600" b="1" u="sng" dirty="0" smtClean="0">
                <a:latin typeface="+mj-lt"/>
              </a:rPr>
              <a:t>earned</a:t>
            </a:r>
          </a:p>
          <a:p>
            <a:pPr lvl="1"/>
            <a:r>
              <a:rPr lang="en-US" sz="1600" b="1" dirty="0" smtClean="0">
                <a:latin typeface="+mj-lt"/>
              </a:rPr>
              <a:t>Y- </a:t>
            </a:r>
            <a:r>
              <a:rPr lang="en-US" sz="1600" dirty="0">
                <a:latin typeface="+mj-lt"/>
              </a:rPr>
              <a:t>Student transferred in with course already </a:t>
            </a:r>
            <a:r>
              <a:rPr lang="en-US" sz="1600" dirty="0" smtClean="0">
                <a:latin typeface="+mj-lt"/>
              </a:rPr>
              <a:t>completed out </a:t>
            </a:r>
            <a:r>
              <a:rPr lang="en-US" sz="1600" dirty="0">
                <a:latin typeface="+mj-lt"/>
              </a:rPr>
              <a:t>of state or while being homeschooled; </a:t>
            </a:r>
            <a:r>
              <a:rPr lang="en-US" sz="1600" b="1" u="sng" dirty="0">
                <a:latin typeface="+mj-lt"/>
              </a:rPr>
              <a:t>number of required graduation points </a:t>
            </a:r>
            <a:r>
              <a:rPr lang="en-US" sz="1600" b="1" u="sng" dirty="0" smtClean="0">
                <a:latin typeface="+mj-lt"/>
              </a:rPr>
              <a:t>reduced. Score is reported with ***</a:t>
            </a:r>
          </a:p>
          <a:p>
            <a:pPr lvl="1"/>
            <a:r>
              <a:rPr lang="en-US" sz="1600" b="1" dirty="0" smtClean="0">
                <a:latin typeface="+mj-lt"/>
              </a:rPr>
              <a:t>2- </a:t>
            </a:r>
            <a:r>
              <a:rPr lang="en-US" sz="1600" dirty="0">
                <a:latin typeface="+mj-lt"/>
              </a:rPr>
              <a:t>Assessment score not reported because student received graduation credit for </a:t>
            </a:r>
            <a:r>
              <a:rPr lang="en-US" sz="1600" dirty="0" smtClean="0">
                <a:latin typeface="+mj-lt"/>
              </a:rPr>
              <a:t>alternative </a:t>
            </a:r>
            <a:r>
              <a:rPr lang="en-US" sz="1600" dirty="0">
                <a:latin typeface="+mj-lt"/>
              </a:rPr>
              <a:t>Non-Public school EOC assessment prior to public district enrollment; </a:t>
            </a:r>
            <a:r>
              <a:rPr lang="en-US" sz="1600" b="1" u="sng" dirty="0">
                <a:latin typeface="+mj-lt"/>
              </a:rPr>
              <a:t>Number in score field represents number of graduation points </a:t>
            </a:r>
            <a:r>
              <a:rPr lang="en-US" sz="1600" b="1" u="sng" dirty="0" smtClean="0">
                <a:latin typeface="+mj-lt"/>
              </a:rPr>
              <a:t>earned</a:t>
            </a:r>
          </a:p>
          <a:p>
            <a:pPr lvl="1"/>
            <a:r>
              <a:rPr lang="en-US" sz="1600" b="1" dirty="0" smtClean="0">
                <a:latin typeface="+mj-lt"/>
              </a:rPr>
              <a:t>3- </a:t>
            </a:r>
            <a:r>
              <a:rPr lang="en-US" sz="1600" dirty="0">
                <a:latin typeface="+mj-lt"/>
              </a:rPr>
              <a:t>Already met remediation-free </a:t>
            </a:r>
            <a:r>
              <a:rPr lang="en-US" sz="1600" dirty="0" smtClean="0">
                <a:latin typeface="+mj-lt"/>
              </a:rPr>
              <a:t>standards</a:t>
            </a:r>
          </a:p>
          <a:p>
            <a:pPr lvl="1"/>
            <a:r>
              <a:rPr lang="en-US" sz="1600" b="1" dirty="0" smtClean="0">
                <a:latin typeface="+mj-lt"/>
              </a:rPr>
              <a:t>4- </a:t>
            </a:r>
            <a:r>
              <a:rPr lang="en-US" sz="1600" dirty="0">
                <a:latin typeface="+mj-lt"/>
              </a:rPr>
              <a:t>English Learner –Less than 2 Years in US schools </a:t>
            </a:r>
            <a:r>
              <a:rPr lang="en-US" sz="1600" dirty="0" smtClean="0">
                <a:latin typeface="+mj-lt"/>
              </a:rPr>
              <a:t>and no </a:t>
            </a:r>
            <a:r>
              <a:rPr lang="en-US" sz="1600" dirty="0">
                <a:latin typeface="+mj-lt"/>
              </a:rPr>
              <a:t>accommodations </a:t>
            </a:r>
            <a:r>
              <a:rPr lang="en-US" sz="1600" dirty="0" smtClean="0">
                <a:latin typeface="+mj-lt"/>
              </a:rPr>
              <a:t>available</a:t>
            </a:r>
            <a:endParaRPr lang="en-US" sz="1600" b="1" dirty="0" smtClean="0">
              <a:latin typeface="+mj-lt"/>
            </a:endParaRPr>
          </a:p>
          <a:p>
            <a:pPr lvl="1"/>
            <a:r>
              <a:rPr lang="en-US" sz="1600" b="1" dirty="0" smtClean="0">
                <a:latin typeface="+mj-lt"/>
              </a:rPr>
              <a:t>5-</a:t>
            </a:r>
            <a:r>
              <a:rPr lang="en-US" sz="1600" dirty="0" smtClean="0">
                <a:latin typeface="+mj-lt"/>
              </a:rPr>
              <a:t> Student assessed but the results not available from assessment vendor by close of reporting window</a:t>
            </a:r>
            <a:endParaRPr lang="en-US" sz="1600" b="1" dirty="0" smtClean="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13</a:t>
            </a:fld>
            <a:endParaRPr lang="en-US" dirty="0"/>
          </a:p>
        </p:txBody>
      </p:sp>
    </p:spTree>
    <p:extLst>
      <p:ext uri="{BB962C8B-B14F-4D97-AF65-F5344CB8AC3E}">
        <p14:creationId xmlns:p14="http://schemas.microsoft.com/office/powerpoint/2010/main" val="3909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Assessments </a:t>
            </a:r>
            <a:endParaRPr lang="en-US" dirty="0"/>
          </a:p>
        </p:txBody>
      </p:sp>
      <p:sp>
        <p:nvSpPr>
          <p:cNvPr id="3" name="Content Placeholder 2"/>
          <p:cNvSpPr>
            <a:spLocks noGrp="1"/>
          </p:cNvSpPr>
          <p:nvPr>
            <p:ph sz="half" idx="1"/>
          </p:nvPr>
        </p:nvSpPr>
        <p:spPr>
          <a:xfrm>
            <a:off x="1569700" y="1825625"/>
            <a:ext cx="9585980" cy="4351338"/>
          </a:xfrm>
        </p:spPr>
        <p:txBody>
          <a:bodyPr>
            <a:normAutofit/>
          </a:bodyPr>
          <a:lstStyle/>
          <a:p>
            <a:pPr lvl="1"/>
            <a:r>
              <a:rPr lang="en-US" sz="1600" dirty="0" smtClean="0">
                <a:latin typeface="+mj-lt"/>
              </a:rPr>
              <a:t>Military Transfer Students </a:t>
            </a:r>
          </a:p>
          <a:p>
            <a:pPr lvl="2"/>
            <a:r>
              <a:rPr lang="en-US" sz="1200" dirty="0" smtClean="0">
                <a:latin typeface="+mj-lt"/>
              </a:rPr>
              <a:t>Military Compact Graduation Alternative Count  Element</a:t>
            </a:r>
          </a:p>
          <a:p>
            <a:pPr lvl="3"/>
            <a:r>
              <a:rPr lang="en-US" sz="1200" dirty="0">
                <a:latin typeface="+mj-lt"/>
              </a:rPr>
              <a:t>Students who are identified under the Military Compact, per Section 3301.60of the Ohio Revised Code</a:t>
            </a:r>
            <a:r>
              <a:rPr lang="en-US" sz="1200" dirty="0" smtClean="0">
                <a:latin typeface="+mj-lt"/>
              </a:rPr>
              <a:t>, may </a:t>
            </a:r>
            <a:r>
              <a:rPr lang="en-US" sz="1200" dirty="0">
                <a:latin typeface="+mj-lt"/>
              </a:rPr>
              <a:t>be exempt from Ohio’s graduation assessment requirements if they can prove they met his/her former state’s graduation assessment </a:t>
            </a:r>
            <a:r>
              <a:rPr lang="en-US" sz="1200" dirty="0" smtClean="0">
                <a:latin typeface="+mj-lt"/>
              </a:rPr>
              <a:t>requirements. For </a:t>
            </a:r>
            <a:r>
              <a:rPr lang="en-US" sz="1200" dirty="0">
                <a:latin typeface="+mj-lt"/>
              </a:rPr>
              <a:t>additional information on this student population, search from any ODE webpage for “Military Compact.” </a:t>
            </a:r>
            <a:endParaRPr lang="en-US" sz="1200" dirty="0" smtClean="0">
              <a:latin typeface="+mj-lt"/>
            </a:endParaRPr>
          </a:p>
          <a:p>
            <a:pPr lvl="3"/>
            <a:r>
              <a:rPr lang="en-US" sz="1200" dirty="0" smtClean="0">
                <a:latin typeface="+mj-lt"/>
              </a:rPr>
              <a:t>This element has been changed from 5 to 7.</a:t>
            </a:r>
          </a:p>
          <a:p>
            <a:pPr lvl="3"/>
            <a:r>
              <a:rPr lang="en-US" sz="1200" dirty="0" smtClean="0">
                <a:latin typeface="+mj-lt"/>
              </a:rPr>
              <a:t>You can report a SNR of Y in the assessments for the courses completed out of state which reduces the grad points required but in some cases there is still the rule that they need to take specific tests.  If they are military students, then you would report the number of tests that they do not need to take.  </a:t>
            </a:r>
          </a:p>
          <a:p>
            <a:pPr lvl="4"/>
            <a:r>
              <a:rPr lang="en-US" sz="1200" dirty="0">
                <a:latin typeface="+mj-lt"/>
              </a:rPr>
              <a:t>College Credit Plus (CCP) courses or approved AP/IB tests, in the subject area, will satisfy the end-of-course graduation test requirement for American history, American government, physical science (class of 2018 only) and biology. The college course grade earned under College Credit Plus or AP/IB test score may earn graduation points in place of the end-of-course tests as provided here. </a:t>
            </a:r>
          </a:p>
          <a:p>
            <a:pPr lvl="4"/>
            <a:r>
              <a:rPr lang="en-US" sz="1200" dirty="0">
                <a:latin typeface="+mj-lt"/>
              </a:rPr>
              <a:t>It is important to note, while students can earn graduation points for CCP coursework and AP/IB test scores in biology, all schools must administer the biology end-of-course tests to all students in order to satisfy federal testing requirements. CCP students may use their course grade and AP/IB students may use their test scores OR the biology end-of-course test score to earn graduation points, whichever is higher. A student completing a CCP course in American history or American government will not need to sit for the end-of-course tests in the subject area and may earn graduation points based on the letter grade in the course.</a:t>
            </a:r>
          </a:p>
          <a:p>
            <a:pPr lvl="4"/>
            <a:r>
              <a:rPr lang="en-US" sz="1200" dirty="0">
                <a:latin typeface="+mj-lt"/>
              </a:rPr>
              <a:t>There are no CCP/AP/IB substitutions for mathematics or English language arts. Students may use math and English language arts CCP/AP/IB courses to satisfy the graduation curriculum requirements. But schools must administer the end-of-course tests to students to earn graduation points.</a:t>
            </a:r>
          </a:p>
          <a:p>
            <a:pPr lvl="3"/>
            <a:endParaRPr lang="en-US" sz="1100" dirty="0" smtClean="0">
              <a:latin typeface="+mj-lt"/>
            </a:endParaRPr>
          </a:p>
          <a:p>
            <a:pPr lvl="3"/>
            <a:endParaRPr lang="en-US" sz="1200" dirty="0" smtClean="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14</a:t>
            </a:fld>
            <a:endParaRPr lang="en-US" dirty="0"/>
          </a:p>
        </p:txBody>
      </p:sp>
    </p:spTree>
    <p:extLst>
      <p:ext uri="{BB962C8B-B14F-4D97-AF65-F5344CB8AC3E}">
        <p14:creationId xmlns:p14="http://schemas.microsoft.com/office/powerpoint/2010/main" val="409869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Received/Sent to Codes Traditional Districts </a:t>
            </a:r>
            <a:endParaRPr lang="en-US" dirty="0"/>
          </a:p>
        </p:txBody>
      </p:sp>
      <p:sp>
        <p:nvSpPr>
          <p:cNvPr id="5" name="Content Placeholder 4"/>
          <p:cNvSpPr>
            <a:spLocks noGrp="1"/>
          </p:cNvSpPr>
          <p:nvPr>
            <p:ph sz="half" idx="1"/>
          </p:nvPr>
        </p:nvSpPr>
        <p:spPr>
          <a:xfrm>
            <a:off x="1569700" y="1825625"/>
            <a:ext cx="8970838" cy="4351338"/>
          </a:xfrm>
        </p:spPr>
        <p:txBody>
          <a:bodyPr>
            <a:normAutofit lnSpcReduction="10000"/>
          </a:bodyPr>
          <a:lstStyle/>
          <a:p>
            <a:r>
              <a:rPr lang="en-US" sz="1600" dirty="0" smtClean="0">
                <a:latin typeface="+mj-lt"/>
              </a:rPr>
              <a:t>How received of D- count placed non foster student </a:t>
            </a:r>
          </a:p>
          <a:p>
            <a:pPr lvl="1"/>
            <a:r>
              <a:rPr lang="en-US" sz="1200" dirty="0" smtClean="0">
                <a:latin typeface="+mj-lt"/>
              </a:rPr>
              <a:t>EMIS situation 610 Full time in your district</a:t>
            </a:r>
          </a:p>
          <a:p>
            <a:pPr lvl="1"/>
            <a:r>
              <a:rPr lang="en-US" sz="1200" dirty="0" smtClean="0">
                <a:latin typeface="+mj-lt"/>
              </a:rPr>
              <a:t>EMIS situation 613-On to a 3</a:t>
            </a:r>
            <a:r>
              <a:rPr lang="en-US" sz="1200" baseline="30000" dirty="0" smtClean="0">
                <a:latin typeface="+mj-lt"/>
              </a:rPr>
              <a:t>rd</a:t>
            </a:r>
            <a:r>
              <a:rPr lang="en-US" sz="1200" dirty="0" smtClean="0">
                <a:latin typeface="+mj-lt"/>
              </a:rPr>
              <a:t> district(CPP JVS)</a:t>
            </a:r>
            <a:endParaRPr lang="en-US" sz="800" dirty="0" smtClean="0">
              <a:latin typeface="+mj-lt"/>
            </a:endParaRPr>
          </a:p>
          <a:p>
            <a:r>
              <a:rPr lang="en-US" sz="1600" dirty="0" smtClean="0">
                <a:latin typeface="+mj-lt"/>
              </a:rPr>
              <a:t>How Received of J – Non-Foster student placed under program of the county children and family services department without court involvement. </a:t>
            </a:r>
          </a:p>
          <a:p>
            <a:pPr lvl="1"/>
            <a:r>
              <a:rPr lang="en-US" sz="1200" dirty="0" smtClean="0">
                <a:latin typeface="+mj-lt"/>
              </a:rPr>
              <a:t>EMIS situation of 612 for student full time in your district.</a:t>
            </a:r>
          </a:p>
          <a:p>
            <a:pPr lvl="1"/>
            <a:r>
              <a:rPr lang="en-US" sz="1200" dirty="0" smtClean="0">
                <a:latin typeface="+mj-lt"/>
              </a:rPr>
              <a:t>EMIS Situation of 615 for a student that attends another district (JVS, CCP</a:t>
            </a:r>
            <a:r>
              <a:rPr lang="en-US" sz="1200" dirty="0" smtClean="0">
                <a:latin typeface="+mj-lt"/>
              </a:rPr>
              <a:t>)</a:t>
            </a:r>
          </a:p>
          <a:p>
            <a:pPr lvl="2"/>
            <a:endParaRPr lang="en-US" sz="1200" dirty="0" smtClean="0">
              <a:latin typeface="+mj-lt"/>
            </a:endParaRPr>
          </a:p>
          <a:p>
            <a:r>
              <a:rPr lang="en-US" sz="1600" dirty="0" smtClean="0">
                <a:latin typeface="+mj-lt"/>
              </a:rPr>
              <a:t>Sent </a:t>
            </a:r>
            <a:r>
              <a:rPr lang="en-US" sz="1600" dirty="0" smtClean="0">
                <a:latin typeface="+mj-lt"/>
              </a:rPr>
              <a:t>to CO- Court placed out of state leas is responsible for paying cost of education.  </a:t>
            </a:r>
            <a:endParaRPr lang="en-US" sz="1600" dirty="0">
              <a:latin typeface="+mj-lt"/>
            </a:endParaRPr>
          </a:p>
          <a:p>
            <a:pPr lvl="1"/>
            <a:r>
              <a:rPr lang="en-US" sz="1200" dirty="0" smtClean="0">
                <a:latin typeface="+mj-lt"/>
              </a:rPr>
              <a:t>EMIS situation 614</a:t>
            </a:r>
          </a:p>
          <a:p>
            <a:pPr lvl="1"/>
            <a:r>
              <a:rPr lang="en-US" sz="1200" dirty="0" smtClean="0">
                <a:latin typeface="+mj-lt"/>
              </a:rPr>
              <a:t>Sent to % of time =0</a:t>
            </a:r>
          </a:p>
          <a:p>
            <a:pPr lvl="1"/>
            <a:r>
              <a:rPr lang="en-US" sz="1200" dirty="0" smtClean="0">
                <a:latin typeface="+mj-lt"/>
              </a:rPr>
              <a:t>Sent to IRN =999999</a:t>
            </a:r>
            <a:endParaRPr lang="en-US" sz="1600" dirty="0" smtClean="0">
              <a:latin typeface="+mj-lt"/>
            </a:endParaRPr>
          </a:p>
          <a:p>
            <a:r>
              <a:rPr lang="en-US" sz="1600" dirty="0" smtClean="0">
                <a:latin typeface="+mj-lt"/>
              </a:rPr>
              <a:t>How received of G- EMIS situation 611</a:t>
            </a:r>
          </a:p>
          <a:p>
            <a:pPr lvl="1"/>
            <a:r>
              <a:rPr lang="en-US" sz="1200" dirty="0">
                <a:latin typeface="+mj-lt"/>
              </a:rPr>
              <a:t>District A= Resident District</a:t>
            </a:r>
          </a:p>
          <a:p>
            <a:pPr lvl="1"/>
            <a:r>
              <a:rPr lang="en-US" sz="1200" dirty="0">
                <a:latin typeface="+mj-lt"/>
              </a:rPr>
              <a:t>District B= Foster Placed District</a:t>
            </a:r>
          </a:p>
          <a:p>
            <a:pPr lvl="1"/>
            <a:r>
              <a:rPr lang="en-US" sz="1200" dirty="0" smtClean="0">
                <a:latin typeface="+mj-lt"/>
              </a:rPr>
              <a:t>District </a:t>
            </a:r>
            <a:r>
              <a:rPr lang="en-US" sz="1200" dirty="0">
                <a:latin typeface="+mj-lt"/>
              </a:rPr>
              <a:t>C= OE District</a:t>
            </a:r>
            <a:r>
              <a:rPr lang="en-US" sz="1200" dirty="0" smtClean="0">
                <a:latin typeface="+mj-lt"/>
              </a:rPr>
              <a:t>.</a:t>
            </a:r>
          </a:p>
          <a:p>
            <a:pPr lvl="1"/>
            <a:r>
              <a:rPr lang="en-US" sz="1200" dirty="0" smtClean="0">
                <a:latin typeface="+mj-lt"/>
              </a:rPr>
              <a:t>If you need to report a student in this situation that also attend you will need to use EMIS situation 90.  It will allow you to report the student Part or Full time to the JVS or to </a:t>
            </a:r>
            <a:r>
              <a:rPr lang="en-US" sz="1200" dirty="0" smtClean="0">
                <a:latin typeface="+mj-lt"/>
              </a:rPr>
              <a:t>CCP</a:t>
            </a:r>
          </a:p>
          <a:p>
            <a:pPr lvl="1"/>
            <a:r>
              <a:rPr lang="en-US" sz="1200" dirty="0" smtClean="0">
                <a:latin typeface="+mj-lt"/>
              </a:rPr>
              <a:t>ODE indicated in the EMIS call on Monday that district B if they are already reporting the student can leave the student in, ODE will not look at what District B is reporting.  It was asked if they could be withdrawn with an 81 and he said </a:t>
            </a:r>
            <a:r>
              <a:rPr lang="en-US" sz="1200" smtClean="0">
                <a:latin typeface="+mj-lt"/>
              </a:rPr>
              <a:t>that would be ok.  </a:t>
            </a:r>
            <a:endParaRPr lang="en-US" sz="1200" dirty="0" smtClean="0">
              <a:latin typeface="+mj-lt"/>
            </a:endParaRPr>
          </a:p>
          <a:p>
            <a:pPr marL="457200" lvl="1" indent="0">
              <a:buNone/>
            </a:pPr>
            <a:endParaRPr lang="en-US" sz="1200" dirty="0">
              <a:latin typeface="+mj-lt"/>
            </a:endParaRPr>
          </a:p>
          <a:p>
            <a:pPr lvl="1"/>
            <a:endParaRPr lang="en-US" sz="1200" dirty="0">
              <a:latin typeface="+mj-lt"/>
            </a:endParaRPr>
          </a:p>
        </p:txBody>
      </p:sp>
      <p:sp>
        <p:nvSpPr>
          <p:cNvPr id="3" name="Slide Number Placeholder 2"/>
          <p:cNvSpPr>
            <a:spLocks noGrp="1"/>
          </p:cNvSpPr>
          <p:nvPr>
            <p:ph type="sldNum" sz="quarter" idx="12"/>
          </p:nvPr>
        </p:nvSpPr>
        <p:spPr/>
        <p:txBody>
          <a:bodyPr/>
          <a:lstStyle/>
          <a:p>
            <a:fld id="{71B7BAC7-FE87-40F6-AA24-4F4685D1B022}" type="slidenum">
              <a:rPr lang="en-US" smtClean="0"/>
              <a:t>15</a:t>
            </a:fld>
            <a:endParaRPr lang="en-US" dirty="0"/>
          </a:p>
        </p:txBody>
      </p:sp>
    </p:spTree>
    <p:extLst>
      <p:ext uri="{BB962C8B-B14F-4D97-AF65-F5344CB8AC3E}">
        <p14:creationId xmlns:p14="http://schemas.microsoft.com/office/powerpoint/2010/main" val="994970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Received/Sent to Codes Traditional Districts </a:t>
            </a:r>
          </a:p>
        </p:txBody>
      </p:sp>
      <p:sp>
        <p:nvSpPr>
          <p:cNvPr id="3" name="Content Placeholder 2"/>
          <p:cNvSpPr>
            <a:spLocks noGrp="1"/>
          </p:cNvSpPr>
          <p:nvPr>
            <p:ph sz="half" idx="1"/>
          </p:nvPr>
        </p:nvSpPr>
        <p:spPr>
          <a:xfrm>
            <a:off x="1569700" y="1825625"/>
            <a:ext cx="9901864" cy="4351338"/>
          </a:xfrm>
        </p:spPr>
        <p:txBody>
          <a:bodyPr>
            <a:normAutofit/>
          </a:bodyPr>
          <a:lstStyle/>
          <a:p>
            <a:r>
              <a:rPr lang="en-US" sz="1400" dirty="0" smtClean="0">
                <a:latin typeface="+mj-lt"/>
              </a:rPr>
              <a:t>This is from an ODE ticket that was sent for Wilmington</a:t>
            </a:r>
          </a:p>
          <a:p>
            <a:endParaRPr lang="en-US" sz="1400" dirty="0">
              <a:latin typeface="+mj-lt"/>
            </a:endParaRPr>
          </a:p>
          <a:p>
            <a:pPr lvl="1"/>
            <a:r>
              <a:rPr lang="en-US" sz="1400" dirty="0" smtClean="0">
                <a:latin typeface="+mj-lt"/>
              </a:rPr>
              <a:t>Wilmington </a:t>
            </a:r>
            <a:r>
              <a:rPr lang="en-US" sz="1400" dirty="0">
                <a:latin typeface="+mj-lt"/>
              </a:rPr>
              <a:t>has a student that is a resident, put on a Safety Plan placing them in  Blanchester but is remaining at Wilmington- the </a:t>
            </a:r>
            <a:r>
              <a:rPr lang="en-US" sz="1400" dirty="0" smtClean="0">
                <a:latin typeface="+mj-lt"/>
              </a:rPr>
              <a:t>resident </a:t>
            </a:r>
            <a:r>
              <a:rPr lang="en-US" sz="1400" dirty="0">
                <a:latin typeface="+mj-lt"/>
              </a:rPr>
              <a:t>district. </a:t>
            </a:r>
            <a:r>
              <a:rPr lang="en-US" sz="1400" dirty="0">
                <a:latin typeface="+mj-lt"/>
              </a:rPr>
              <a:t>How would we code that student?</a:t>
            </a:r>
          </a:p>
          <a:p>
            <a:pPr lvl="1"/>
            <a:r>
              <a:rPr lang="en-US" sz="1400" dirty="0" smtClean="0">
                <a:latin typeface="+mj-lt"/>
              </a:rPr>
              <a:t>They </a:t>
            </a:r>
            <a:r>
              <a:rPr lang="en-US" sz="1400" dirty="0">
                <a:latin typeface="+mj-lt"/>
              </a:rPr>
              <a:t>also have a Resident student again placed on a safety plan in Clinton Massie, staying at </a:t>
            </a:r>
            <a:r>
              <a:rPr lang="en-US" sz="1400" dirty="0" err="1">
                <a:latin typeface="+mj-lt"/>
              </a:rPr>
              <a:t>Wlimington</a:t>
            </a:r>
            <a:r>
              <a:rPr lang="en-US" sz="1400" dirty="0">
                <a:latin typeface="+mj-lt"/>
              </a:rPr>
              <a:t> but also enrolled in a satellite class at Wilmington.  </a:t>
            </a:r>
          </a:p>
          <a:p>
            <a:r>
              <a:rPr lang="en-US" sz="1400" dirty="0" smtClean="0">
                <a:latin typeface="+mj-lt"/>
              </a:rPr>
              <a:t>Hi </a:t>
            </a:r>
            <a:r>
              <a:rPr lang="en-US" sz="1400" dirty="0">
                <a:latin typeface="+mj-lt"/>
              </a:rPr>
              <a:t>Karen,</a:t>
            </a:r>
          </a:p>
          <a:p>
            <a:pPr marL="0" indent="0">
              <a:buNone/>
            </a:pPr>
            <a:r>
              <a:rPr lang="en-US" sz="1400" dirty="0" smtClean="0">
                <a:latin typeface="+mj-lt"/>
              </a:rPr>
              <a:t> 	Since </a:t>
            </a:r>
            <a:r>
              <a:rPr lang="en-US" sz="1400" dirty="0">
                <a:latin typeface="+mj-lt"/>
              </a:rPr>
              <a:t>these are not foster placements, the students are not </a:t>
            </a:r>
            <a:r>
              <a:rPr lang="en-US" sz="1400" dirty="0" smtClean="0">
                <a:latin typeface="+mj-lt"/>
              </a:rPr>
              <a:t>automatically entitled </a:t>
            </a:r>
            <a:r>
              <a:rPr lang="en-US" sz="1400" dirty="0">
                <a:latin typeface="+mj-lt"/>
              </a:rPr>
              <a:t>to stay at the </a:t>
            </a:r>
            <a:r>
              <a:rPr lang="en-US" sz="1400" dirty="0" smtClean="0">
                <a:latin typeface="+mj-lt"/>
              </a:rPr>
              <a:t>resident district </a:t>
            </a:r>
            <a:r>
              <a:rPr lang="en-US" sz="1400" dirty="0">
                <a:latin typeface="+mj-lt"/>
              </a:rPr>
              <a:t>like </a:t>
            </a:r>
            <a:r>
              <a:rPr lang="en-US" sz="1400" dirty="0" smtClean="0">
                <a:latin typeface="+mj-lt"/>
              </a:rPr>
              <a:t>	they </a:t>
            </a:r>
            <a:r>
              <a:rPr lang="en-US" sz="1400" dirty="0">
                <a:latin typeface="+mj-lt"/>
              </a:rPr>
              <a:t>are in foster situations. </a:t>
            </a:r>
            <a:r>
              <a:rPr lang="en-US" sz="1400" dirty="0" smtClean="0">
                <a:latin typeface="+mj-lt"/>
              </a:rPr>
              <a:t>Therefore</a:t>
            </a:r>
            <a:r>
              <a:rPr lang="en-US" sz="1400" dirty="0">
                <a:latin typeface="+mj-lt"/>
              </a:rPr>
              <a:t>, Wilmington would need to open-enroll the students or </a:t>
            </a:r>
            <a:r>
              <a:rPr lang="en-US" sz="1400" dirty="0" smtClean="0">
                <a:latin typeface="+mj-lt"/>
              </a:rPr>
              <a:t>have </a:t>
            </a:r>
            <a:r>
              <a:rPr lang="en-US" sz="1400" dirty="0">
                <a:latin typeface="+mj-lt"/>
              </a:rPr>
              <a:t>a </a:t>
            </a:r>
            <a:r>
              <a:rPr lang="en-US" sz="1400" dirty="0" smtClean="0">
                <a:latin typeface="+mj-lt"/>
              </a:rPr>
              <a:t>	superintendent's </a:t>
            </a:r>
            <a:r>
              <a:rPr lang="en-US" sz="1400" dirty="0">
                <a:latin typeface="+mj-lt"/>
              </a:rPr>
              <a:t>agreement. The satellite class would be reported by the </a:t>
            </a:r>
            <a:r>
              <a:rPr lang="en-US" sz="1400" dirty="0" smtClean="0">
                <a:latin typeface="+mj-lt"/>
              </a:rPr>
              <a:t>JVSD </a:t>
            </a:r>
            <a:r>
              <a:rPr lang="en-US" sz="1400" dirty="0">
                <a:latin typeface="+mj-lt"/>
              </a:rPr>
              <a:t>with Wilmington as the </a:t>
            </a:r>
            <a:r>
              <a:rPr lang="en-US" sz="1400" dirty="0" smtClean="0">
                <a:latin typeface="+mj-lt"/>
              </a:rPr>
              <a:t>DOR </a:t>
            </a:r>
            <a:r>
              <a:rPr lang="en-US" sz="1400" dirty="0">
                <a:latin typeface="+mj-lt"/>
              </a:rPr>
              <a:t>and </a:t>
            </a:r>
            <a:r>
              <a:rPr lang="en-US" sz="1400" dirty="0" smtClean="0">
                <a:latin typeface="+mj-lt"/>
              </a:rPr>
              <a:t>	Blanchester </a:t>
            </a:r>
            <a:r>
              <a:rPr lang="en-US" sz="1400" dirty="0">
                <a:latin typeface="+mj-lt"/>
              </a:rPr>
              <a:t>as the received from IRN. </a:t>
            </a:r>
          </a:p>
          <a:p>
            <a:pPr marL="457200" lvl="1" indent="0">
              <a:buNone/>
            </a:pPr>
            <a:r>
              <a:rPr lang="en-US" sz="1400" dirty="0" smtClean="0">
                <a:latin typeface="+mj-lt"/>
              </a:rPr>
              <a:t>	Thanks</a:t>
            </a:r>
            <a:r>
              <a:rPr lang="en-US" sz="1400" dirty="0">
                <a:latin typeface="+mj-lt"/>
              </a:rPr>
              <a:t>, Bill</a:t>
            </a:r>
          </a:p>
          <a:p>
            <a:r>
              <a:rPr lang="en-US" dirty="0"/>
              <a:t> </a:t>
            </a:r>
            <a:r>
              <a:rPr lang="en-US" sz="1600" dirty="0" smtClean="0">
                <a:latin typeface="+mj-lt"/>
              </a:rPr>
              <a:t>I have added a new question to the ticket regarding Safety Plan students and homeless and  how that all plays into things.  More to come!</a:t>
            </a:r>
            <a:endParaRPr lang="en-US" dirty="0"/>
          </a:p>
          <a:p>
            <a:pPr marL="0" indent="0">
              <a:buNone/>
            </a:pPr>
            <a:endParaRPr lang="en-US" sz="2000" dirty="0">
              <a:latin typeface="+mj-lt"/>
            </a:endParaRPr>
          </a:p>
        </p:txBody>
      </p:sp>
      <p:sp>
        <p:nvSpPr>
          <p:cNvPr id="5" name="Slide Number Placeholder 4"/>
          <p:cNvSpPr>
            <a:spLocks noGrp="1"/>
          </p:cNvSpPr>
          <p:nvPr>
            <p:ph type="sldNum" sz="quarter" idx="12"/>
          </p:nvPr>
        </p:nvSpPr>
        <p:spPr/>
        <p:txBody>
          <a:bodyPr/>
          <a:lstStyle/>
          <a:p>
            <a:fld id="{71B7BAC7-FE87-40F6-AA24-4F4685D1B022}" type="slidenum">
              <a:rPr lang="en-US" smtClean="0"/>
              <a:t>16</a:t>
            </a:fld>
            <a:endParaRPr lang="en-US" dirty="0"/>
          </a:p>
        </p:txBody>
      </p:sp>
    </p:spTree>
    <p:extLst>
      <p:ext uri="{BB962C8B-B14F-4D97-AF65-F5344CB8AC3E}">
        <p14:creationId xmlns:p14="http://schemas.microsoft.com/office/powerpoint/2010/main" val="349016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Received/Sent to Codes Community Schools and JVSDs</a:t>
            </a:r>
            <a:endParaRPr lang="en-US" dirty="0"/>
          </a:p>
        </p:txBody>
      </p:sp>
      <p:sp>
        <p:nvSpPr>
          <p:cNvPr id="5" name="Content Placeholder 4"/>
          <p:cNvSpPr>
            <a:spLocks noGrp="1"/>
          </p:cNvSpPr>
          <p:nvPr>
            <p:ph sz="half" idx="1"/>
          </p:nvPr>
        </p:nvSpPr>
        <p:spPr>
          <a:xfrm>
            <a:off x="1569700" y="1825625"/>
            <a:ext cx="8970838" cy="4351338"/>
          </a:xfrm>
        </p:spPr>
        <p:txBody>
          <a:bodyPr>
            <a:normAutofit/>
          </a:bodyPr>
          <a:lstStyle/>
          <a:p>
            <a:r>
              <a:rPr lang="en-US" sz="1800" b="1" dirty="0" smtClean="0">
                <a:latin typeface="+mj-lt"/>
              </a:rPr>
              <a:t>Community Schools </a:t>
            </a:r>
          </a:p>
          <a:p>
            <a:r>
              <a:rPr lang="en-US" sz="1600" dirty="0" smtClean="0">
                <a:latin typeface="+mj-lt"/>
              </a:rPr>
              <a:t>How Received of D- court placed non foster student</a:t>
            </a:r>
          </a:p>
          <a:p>
            <a:pPr marL="685800" lvl="2"/>
            <a:r>
              <a:rPr lang="en-US" sz="1200" dirty="0" smtClean="0">
                <a:latin typeface="+mj-lt"/>
              </a:rPr>
              <a:t>EMIS </a:t>
            </a:r>
            <a:r>
              <a:rPr lang="en-US" sz="1200" dirty="0">
                <a:latin typeface="+mj-lt"/>
              </a:rPr>
              <a:t>situation of 617 Non-resident court placed non </a:t>
            </a:r>
            <a:r>
              <a:rPr lang="en-US" sz="1200" dirty="0" smtClean="0">
                <a:latin typeface="+mj-lt"/>
              </a:rPr>
              <a:t>foster</a:t>
            </a:r>
            <a:endParaRPr lang="en-US" sz="1600" dirty="0" smtClean="0">
              <a:latin typeface="+mj-lt"/>
            </a:endParaRPr>
          </a:p>
          <a:p>
            <a:r>
              <a:rPr lang="en-US" sz="1600" dirty="0" smtClean="0">
                <a:latin typeface="+mj-lt"/>
              </a:rPr>
              <a:t>How Received of J- Non Foster placed under county program attending Community School</a:t>
            </a:r>
            <a:endParaRPr lang="en-US" sz="1200" dirty="0" smtClean="0">
              <a:latin typeface="+mj-lt"/>
            </a:endParaRPr>
          </a:p>
          <a:p>
            <a:pPr lvl="1"/>
            <a:r>
              <a:rPr lang="en-US" sz="1200" dirty="0" smtClean="0">
                <a:latin typeface="+mj-lt"/>
              </a:rPr>
              <a:t>EMIS Situation of 616 -Non-foster placed under county program attending a community school.</a:t>
            </a:r>
          </a:p>
          <a:p>
            <a:pPr lvl="1"/>
            <a:endParaRPr lang="en-US" sz="1200" dirty="0" smtClean="0">
              <a:latin typeface="+mj-lt"/>
            </a:endParaRPr>
          </a:p>
          <a:p>
            <a:pPr lvl="1"/>
            <a:endParaRPr lang="en-US" sz="1200" dirty="0" smtClean="0">
              <a:latin typeface="+mj-lt"/>
            </a:endParaRPr>
          </a:p>
          <a:p>
            <a:r>
              <a:rPr lang="en-US" sz="1800" b="1" dirty="0" smtClean="0">
                <a:latin typeface="+mj-lt"/>
              </a:rPr>
              <a:t>JVSDs</a:t>
            </a:r>
          </a:p>
          <a:p>
            <a:r>
              <a:rPr lang="en-US" sz="1600" dirty="0">
                <a:latin typeface="+mj-lt"/>
              </a:rPr>
              <a:t>How received of D- count placed non foster student </a:t>
            </a:r>
          </a:p>
          <a:p>
            <a:pPr lvl="1"/>
            <a:r>
              <a:rPr lang="en-US" sz="1200" dirty="0">
                <a:latin typeface="+mj-lt"/>
              </a:rPr>
              <a:t>EMIS situation 618 – student attending JVS</a:t>
            </a:r>
          </a:p>
          <a:p>
            <a:pPr lvl="1"/>
            <a:r>
              <a:rPr lang="en-US" sz="1200" dirty="0">
                <a:latin typeface="+mj-lt"/>
              </a:rPr>
              <a:t>EMIS situation </a:t>
            </a:r>
            <a:r>
              <a:rPr lang="en-US" sz="1200" dirty="0" smtClean="0">
                <a:latin typeface="+mj-lt"/>
              </a:rPr>
              <a:t> 620 Non-Resident court placed non-foster attending the JVS  and CCP</a:t>
            </a:r>
            <a:endParaRPr lang="en-US" sz="800" dirty="0">
              <a:latin typeface="+mj-lt"/>
            </a:endParaRPr>
          </a:p>
          <a:p>
            <a:r>
              <a:rPr lang="en-US" sz="1600" dirty="0">
                <a:latin typeface="+mj-lt"/>
              </a:rPr>
              <a:t>How Received of J – Non-Foster student placed under program of the county children and family services department without court involvement. </a:t>
            </a:r>
          </a:p>
          <a:p>
            <a:pPr lvl="1"/>
            <a:r>
              <a:rPr lang="en-US" sz="1200" dirty="0">
                <a:latin typeface="+mj-lt"/>
              </a:rPr>
              <a:t>EMIS situation of 619 for student full time in your district.</a:t>
            </a:r>
          </a:p>
          <a:p>
            <a:pPr lvl="1"/>
            <a:r>
              <a:rPr lang="en-US" sz="1200" dirty="0">
                <a:latin typeface="+mj-lt"/>
              </a:rPr>
              <a:t>EMIS Situation </a:t>
            </a:r>
            <a:r>
              <a:rPr lang="en-US" sz="1200" dirty="0" smtClean="0">
                <a:latin typeface="+mj-lt"/>
              </a:rPr>
              <a:t>621- Non resident non-foster placed by county program onto CCP</a:t>
            </a:r>
            <a:endParaRPr lang="en-US" sz="1600" dirty="0">
              <a:latin typeface="+mj-lt"/>
            </a:endParaRPr>
          </a:p>
          <a:p>
            <a:endParaRPr lang="en-US" sz="1600" dirty="0" smtClean="0">
              <a:latin typeface="+mj-lt"/>
            </a:endParaRPr>
          </a:p>
          <a:p>
            <a:pPr marL="457200" lvl="1" indent="0">
              <a:buNone/>
            </a:pPr>
            <a:endParaRPr lang="en-US" sz="1200" dirty="0">
              <a:latin typeface="+mj-lt"/>
            </a:endParaRPr>
          </a:p>
          <a:p>
            <a:pPr lvl="1"/>
            <a:endParaRPr lang="en-US" sz="1200" dirty="0">
              <a:latin typeface="+mj-lt"/>
            </a:endParaRPr>
          </a:p>
        </p:txBody>
      </p:sp>
      <p:sp>
        <p:nvSpPr>
          <p:cNvPr id="3" name="Slide Number Placeholder 2"/>
          <p:cNvSpPr>
            <a:spLocks noGrp="1"/>
          </p:cNvSpPr>
          <p:nvPr>
            <p:ph type="sldNum" sz="quarter" idx="12"/>
          </p:nvPr>
        </p:nvSpPr>
        <p:spPr/>
        <p:txBody>
          <a:bodyPr/>
          <a:lstStyle/>
          <a:p>
            <a:fld id="{71B7BAC7-FE87-40F6-AA24-4F4685D1B022}" type="slidenum">
              <a:rPr lang="en-US" smtClean="0"/>
              <a:t>17</a:t>
            </a:fld>
            <a:endParaRPr lang="en-US" dirty="0"/>
          </a:p>
        </p:txBody>
      </p:sp>
    </p:spTree>
    <p:extLst>
      <p:ext uri="{BB962C8B-B14F-4D97-AF65-F5344CB8AC3E}">
        <p14:creationId xmlns:p14="http://schemas.microsoft.com/office/powerpoint/2010/main" val="98929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9700" y="410368"/>
            <a:ext cx="9029700" cy="1325563"/>
          </a:xfrm>
        </p:spPr>
        <p:txBody>
          <a:bodyPr>
            <a:normAutofit fontScale="90000"/>
          </a:bodyPr>
          <a:lstStyle/>
          <a:p>
            <a:pPr algn="ctr"/>
            <a:r>
              <a:rPr lang="en-US" dirty="0" smtClean="0"/>
              <a:t>Graduation Pathways 2019</a:t>
            </a:r>
            <a:br>
              <a:rPr lang="en-US" dirty="0" smtClean="0"/>
            </a:br>
            <a:r>
              <a:rPr lang="en-US" dirty="0" smtClean="0"/>
              <a:t>Option 1</a:t>
            </a:r>
            <a:endParaRPr lang="en-US" dirty="0"/>
          </a:p>
        </p:txBody>
      </p:sp>
      <p:sp>
        <p:nvSpPr>
          <p:cNvPr id="3" name="Content Placeholder 2"/>
          <p:cNvSpPr>
            <a:spLocks noGrp="1"/>
          </p:cNvSpPr>
          <p:nvPr>
            <p:ph sz="half" idx="1"/>
          </p:nvPr>
        </p:nvSpPr>
        <p:spPr>
          <a:xfrm>
            <a:off x="1569700" y="1825625"/>
            <a:ext cx="9585980" cy="4351338"/>
          </a:xfrm>
        </p:spPr>
        <p:txBody>
          <a:bodyPr>
            <a:normAutofit fontScale="70000" lnSpcReduction="20000"/>
          </a:bodyPr>
          <a:lstStyle/>
          <a:p>
            <a:r>
              <a:rPr lang="en-US" sz="2000" b="1" dirty="0">
                <a:latin typeface="+mj-lt"/>
              </a:rPr>
              <a:t>Option 1 – Available to all students in the classes of 2018 and 2019.</a:t>
            </a:r>
          </a:p>
          <a:p>
            <a:r>
              <a:rPr lang="en-US" sz="2000" dirty="0">
                <a:latin typeface="+mj-lt"/>
              </a:rPr>
              <a:t>Students entering grade 9 between July 1, 2014, and June 30, 2016, are eligible to utilize the graduation options outlined below.</a:t>
            </a:r>
          </a:p>
          <a:p>
            <a:r>
              <a:rPr lang="en-US" sz="2000" dirty="0">
                <a:latin typeface="+mj-lt"/>
              </a:rPr>
              <a:t>Students must take and pass courses that constitute the curriculum requirements and take all seven end-of-course exams. If the student receives a score of “1” or “2” on any math or English language arts test, the student must retake the test at least once while in high school.</a:t>
            </a:r>
          </a:p>
          <a:p>
            <a:r>
              <a:rPr lang="en-US" sz="2000" dirty="0">
                <a:latin typeface="+mj-lt"/>
              </a:rPr>
              <a:t>Additionally, students must meet at least </a:t>
            </a:r>
            <a:r>
              <a:rPr lang="en-US" sz="2000" b="1" i="1" dirty="0">
                <a:latin typeface="+mj-lt"/>
              </a:rPr>
              <a:t>two</a:t>
            </a:r>
            <a:r>
              <a:rPr lang="en-US" sz="2000" b="1" dirty="0">
                <a:latin typeface="+mj-lt"/>
              </a:rPr>
              <a:t> </a:t>
            </a:r>
            <a:r>
              <a:rPr lang="en-US" sz="2000" dirty="0">
                <a:latin typeface="+mj-lt"/>
              </a:rPr>
              <a:t>of the below requirements:</a:t>
            </a:r>
          </a:p>
          <a:p>
            <a:r>
              <a:rPr lang="en-US" sz="2000" dirty="0">
                <a:latin typeface="+mj-lt"/>
              </a:rPr>
              <a:t>Attendance rate of 93 percent during the 12</a:t>
            </a:r>
            <a:r>
              <a:rPr lang="en-US" sz="2000" baseline="30000" dirty="0">
                <a:latin typeface="+mj-lt"/>
              </a:rPr>
              <a:t>th</a:t>
            </a:r>
            <a:r>
              <a:rPr lang="en-US" sz="2000" dirty="0">
                <a:latin typeface="+mj-lt"/>
              </a:rPr>
              <a:t>-grade year;</a:t>
            </a:r>
          </a:p>
          <a:p>
            <a:r>
              <a:rPr lang="en-US" sz="2000" dirty="0">
                <a:latin typeface="+mj-lt"/>
              </a:rPr>
              <a:t>Earn a GPA of 2.5 on a 4.0 scale in all courses completed during 12</a:t>
            </a:r>
            <a:r>
              <a:rPr lang="en-US" sz="2000" baseline="30000" dirty="0">
                <a:latin typeface="+mj-lt"/>
              </a:rPr>
              <a:t>th</a:t>
            </a:r>
            <a:r>
              <a:rPr lang="en-US" sz="2000" dirty="0">
                <a:latin typeface="+mj-lt"/>
              </a:rPr>
              <a:t> grade (must complete at least four full-year, or equivalent, courses);</a:t>
            </a:r>
          </a:p>
          <a:p>
            <a:r>
              <a:rPr lang="en-US" sz="2000" dirty="0">
                <a:latin typeface="+mj-lt"/>
              </a:rPr>
              <a:t>Complete a capstone project during 12</a:t>
            </a:r>
            <a:r>
              <a:rPr lang="en-US" sz="2000" baseline="30000" dirty="0">
                <a:latin typeface="+mj-lt"/>
              </a:rPr>
              <a:t>th</a:t>
            </a:r>
            <a:r>
              <a:rPr lang="en-US" sz="2000" dirty="0">
                <a:latin typeface="+mj-lt"/>
              </a:rPr>
              <a:t> grade that the district or school defines;</a:t>
            </a:r>
          </a:p>
          <a:p>
            <a:r>
              <a:rPr lang="en-US" sz="2000" dirty="0">
                <a:latin typeface="+mj-lt"/>
              </a:rPr>
              <a:t>During 12</a:t>
            </a:r>
            <a:r>
              <a:rPr lang="en-US" sz="2000" baseline="30000" dirty="0">
                <a:latin typeface="+mj-lt"/>
              </a:rPr>
              <a:t>th</a:t>
            </a:r>
            <a:r>
              <a:rPr lang="en-US" sz="2000" dirty="0">
                <a:latin typeface="+mj-lt"/>
              </a:rPr>
              <a:t> grade, complete a work or community service experience totaling 120 hours that the district or school defines;</a:t>
            </a:r>
          </a:p>
          <a:p>
            <a:r>
              <a:rPr lang="en-US" sz="2000" dirty="0">
                <a:latin typeface="+mj-lt"/>
              </a:rPr>
              <a:t>Earn three or more </a:t>
            </a:r>
            <a:r>
              <a:rPr lang="en-US" sz="2000" dirty="0">
                <a:latin typeface="+mj-lt"/>
                <a:hlinkClick r:id="rId2"/>
              </a:rPr>
              <a:t>College Credit Plus</a:t>
            </a:r>
            <a:r>
              <a:rPr lang="en-US" sz="2000" dirty="0">
                <a:latin typeface="+mj-lt"/>
              </a:rPr>
              <a:t> credits at any time during high school;</a:t>
            </a:r>
          </a:p>
          <a:p>
            <a:r>
              <a:rPr lang="en-US" sz="2000" dirty="0">
                <a:latin typeface="+mj-lt"/>
              </a:rPr>
              <a:t>Earn credit for an Advanced Placement (AP) or International Baccalaureate (IB) course </a:t>
            </a:r>
            <a:r>
              <a:rPr lang="en-US" sz="2000" i="1" dirty="0">
                <a:latin typeface="+mj-lt"/>
              </a:rPr>
              <a:t>and</a:t>
            </a:r>
            <a:r>
              <a:rPr lang="en-US" sz="2000" dirty="0">
                <a:latin typeface="+mj-lt"/>
              </a:rPr>
              <a:t> earn an AP exam score of 3 or higher or IB exam score of 4 or higher at any time during high school;</a:t>
            </a:r>
          </a:p>
          <a:p>
            <a:r>
              <a:rPr lang="en-US" sz="2000" dirty="0">
                <a:latin typeface="+mj-lt"/>
              </a:rPr>
              <a:t>Earn a WorkKeys exam score of 3 on each of three test sections;</a:t>
            </a:r>
          </a:p>
          <a:p>
            <a:r>
              <a:rPr lang="en-US" sz="2000" dirty="0">
                <a:latin typeface="+mj-lt"/>
              </a:rPr>
              <a:t>Earn a State Board-approved </a:t>
            </a:r>
            <a:r>
              <a:rPr lang="en-US" sz="2000" dirty="0">
                <a:latin typeface="+mj-lt"/>
                <a:hlinkClick r:id="rId3"/>
              </a:rPr>
              <a:t>industry-recognized credential</a:t>
            </a:r>
            <a:r>
              <a:rPr lang="en-US" sz="2000" dirty="0">
                <a:latin typeface="+mj-lt"/>
              </a:rPr>
              <a:t> or credentials that equal at least three points;</a:t>
            </a:r>
          </a:p>
          <a:p>
            <a:r>
              <a:rPr lang="en-US" sz="2000" dirty="0">
                <a:latin typeface="+mj-lt"/>
                <a:hlinkClick r:id="rId4"/>
              </a:rPr>
              <a:t>Meet OhioMeansJobs Readiness Seal requirements</a:t>
            </a:r>
            <a:r>
              <a:rPr lang="en-US" sz="2000" dirty="0">
                <a:latin typeface="+mj-lt"/>
              </a:rPr>
              <a:t>.</a:t>
            </a:r>
          </a:p>
          <a:p>
            <a:endParaRPr lang="en-US" sz="2000" dirty="0" smtClean="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18</a:t>
            </a:fld>
            <a:endParaRPr lang="en-US" dirty="0"/>
          </a:p>
        </p:txBody>
      </p:sp>
    </p:spTree>
    <p:extLst>
      <p:ext uri="{BB962C8B-B14F-4D97-AF65-F5344CB8AC3E}">
        <p14:creationId xmlns:p14="http://schemas.microsoft.com/office/powerpoint/2010/main" val="312087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0521" y="310615"/>
            <a:ext cx="9029700" cy="1325563"/>
          </a:xfrm>
        </p:spPr>
        <p:txBody>
          <a:bodyPr>
            <a:normAutofit fontScale="90000"/>
          </a:bodyPr>
          <a:lstStyle/>
          <a:p>
            <a:pPr algn="ctr"/>
            <a:r>
              <a:rPr lang="en-US" dirty="0" smtClean="0"/>
              <a:t>Graduation Pathways 2019 </a:t>
            </a:r>
            <a:br>
              <a:rPr lang="en-US" dirty="0" smtClean="0"/>
            </a:br>
            <a:r>
              <a:rPr lang="en-US" dirty="0" smtClean="0"/>
              <a:t>Option 2</a:t>
            </a:r>
            <a:endParaRPr lang="en-US" dirty="0"/>
          </a:p>
        </p:txBody>
      </p:sp>
      <p:sp>
        <p:nvSpPr>
          <p:cNvPr id="4" name="Content Placeholder 3"/>
          <p:cNvSpPr>
            <a:spLocks noGrp="1"/>
          </p:cNvSpPr>
          <p:nvPr>
            <p:ph sz="half" idx="1"/>
          </p:nvPr>
        </p:nvSpPr>
        <p:spPr>
          <a:xfrm>
            <a:off x="1852333" y="1759123"/>
            <a:ext cx="8696518" cy="4351338"/>
          </a:xfrm>
        </p:spPr>
        <p:txBody>
          <a:bodyPr>
            <a:normAutofit fontScale="92500" lnSpcReduction="20000"/>
          </a:bodyPr>
          <a:lstStyle/>
          <a:p>
            <a:r>
              <a:rPr lang="en-US" b="1" dirty="0">
                <a:latin typeface="+mj-lt"/>
              </a:rPr>
              <a:t>Option 2 – Available to students in the classes of 2018 and 2019 in career-technical programs.</a:t>
            </a:r>
          </a:p>
          <a:p>
            <a:r>
              <a:rPr lang="en-US" dirty="0">
                <a:latin typeface="+mj-lt"/>
              </a:rPr>
              <a:t>Students must take and pass courses that constitute the curriculum requirements and take all seven end-of-course exams. Students must finish a career-technical program that includes at least four courses in a single career pathway and complete at least </a:t>
            </a:r>
            <a:r>
              <a:rPr lang="en-US" b="1" i="1" dirty="0">
                <a:latin typeface="+mj-lt"/>
              </a:rPr>
              <a:t>one</a:t>
            </a:r>
            <a:r>
              <a:rPr lang="en-US" dirty="0">
                <a:latin typeface="+mj-lt"/>
              </a:rPr>
              <a:t> of the options below:</a:t>
            </a:r>
          </a:p>
          <a:p>
            <a:r>
              <a:rPr lang="en-US" dirty="0">
                <a:latin typeface="+mj-lt"/>
              </a:rPr>
              <a:t>Earn a total score of Proficient or better based on all career-technical exams or test modules;</a:t>
            </a:r>
          </a:p>
          <a:p>
            <a:r>
              <a:rPr lang="en-US" dirty="0">
                <a:latin typeface="+mj-lt"/>
              </a:rPr>
              <a:t>Earn an industry-recognized credential or credentials that equal 12 points;</a:t>
            </a:r>
          </a:p>
          <a:p>
            <a:r>
              <a:rPr lang="en-US" dirty="0">
                <a:latin typeface="+mj-lt"/>
              </a:rPr>
              <a:t>Complete a workplace experience totaling 250 hours with evidence of positive evaluations.</a:t>
            </a:r>
          </a:p>
          <a:p>
            <a:endParaRPr lang="en-US" dirty="0"/>
          </a:p>
        </p:txBody>
      </p:sp>
      <p:sp>
        <p:nvSpPr>
          <p:cNvPr id="3" name="Slide Number Placeholder 2"/>
          <p:cNvSpPr>
            <a:spLocks noGrp="1"/>
          </p:cNvSpPr>
          <p:nvPr>
            <p:ph type="sldNum" sz="quarter" idx="12"/>
          </p:nvPr>
        </p:nvSpPr>
        <p:spPr/>
        <p:txBody>
          <a:bodyPr/>
          <a:lstStyle/>
          <a:p>
            <a:fld id="{71B7BAC7-FE87-40F6-AA24-4F4685D1B022}" type="slidenum">
              <a:rPr lang="en-US" smtClean="0"/>
              <a:t>19</a:t>
            </a:fld>
            <a:endParaRPr lang="en-US" dirty="0"/>
          </a:p>
        </p:txBody>
      </p:sp>
    </p:spTree>
    <p:extLst>
      <p:ext uri="{BB962C8B-B14F-4D97-AF65-F5344CB8AC3E}">
        <p14:creationId xmlns:p14="http://schemas.microsoft.com/office/powerpoint/2010/main" val="88289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			FY19 Changes </a:t>
            </a:r>
            <a:endParaRPr lang="en-US" dirty="0"/>
          </a:p>
        </p:txBody>
      </p:sp>
      <p:sp>
        <p:nvSpPr>
          <p:cNvPr id="14" name="Content Placeholder 13"/>
          <p:cNvSpPr>
            <a:spLocks noGrp="1"/>
          </p:cNvSpPr>
          <p:nvPr>
            <p:ph idx="1"/>
          </p:nvPr>
        </p:nvSpPr>
        <p:spPr>
          <a:xfrm>
            <a:off x="2104506" y="1493115"/>
            <a:ext cx="4381500" cy="5140441"/>
          </a:xfrm>
        </p:spPr>
        <p:txBody>
          <a:bodyPr>
            <a:normAutofit/>
          </a:bodyPr>
          <a:lstStyle/>
          <a:p>
            <a:pPr lvl="0"/>
            <a:r>
              <a:rPr lang="en-US" sz="2400" dirty="0" smtClean="0">
                <a:latin typeface="Cambria" panose="02040503050406030204" pitchFamily="18" charset="0"/>
              </a:rPr>
              <a:t>Victims of Student Violence</a:t>
            </a:r>
          </a:p>
          <a:p>
            <a:pPr lvl="0"/>
            <a:r>
              <a:rPr lang="en-US" sz="2400" dirty="0" smtClean="0">
                <a:latin typeface="Cambria" panose="02040503050406030204" pitchFamily="18" charset="0"/>
              </a:rPr>
              <a:t>Discipline</a:t>
            </a:r>
          </a:p>
          <a:p>
            <a:pPr lvl="0"/>
            <a:r>
              <a:rPr lang="en-US" sz="2400" dirty="0" smtClean="0">
                <a:latin typeface="Cambria" panose="02040503050406030204" pitchFamily="18" charset="0"/>
              </a:rPr>
              <a:t>Position Code Changes</a:t>
            </a:r>
          </a:p>
          <a:p>
            <a:pPr lvl="0"/>
            <a:r>
              <a:rPr lang="en-US" sz="2400" dirty="0" smtClean="0">
                <a:latin typeface="Cambria" panose="02040503050406030204" pitchFamily="18" charset="0"/>
              </a:rPr>
              <a:t>Assessment</a:t>
            </a:r>
          </a:p>
          <a:p>
            <a:pPr lvl="0"/>
            <a:r>
              <a:rPr lang="en-US" sz="2400" dirty="0" smtClean="0">
                <a:latin typeface="Cambria" panose="02040503050406030204" pitchFamily="18" charset="0"/>
              </a:rPr>
              <a:t>How Received/Sent to  Codes</a:t>
            </a:r>
          </a:p>
          <a:p>
            <a:pPr lvl="0"/>
            <a:r>
              <a:rPr lang="en-US" sz="2400" dirty="0" smtClean="0">
                <a:latin typeface="Cambria" panose="02040503050406030204" pitchFamily="18" charset="0"/>
              </a:rPr>
              <a:t>Grad Pathways</a:t>
            </a:r>
          </a:p>
          <a:p>
            <a:pPr lvl="0"/>
            <a:r>
              <a:rPr lang="en-US" sz="2400" dirty="0" smtClean="0">
                <a:latin typeface="Cambria" panose="02040503050406030204" pitchFamily="18" charset="0"/>
              </a:rPr>
              <a:t>PBIS</a:t>
            </a:r>
          </a:p>
          <a:p>
            <a:r>
              <a:rPr lang="en-US" sz="2400" dirty="0" smtClean="0">
                <a:latin typeface="Cambria" panose="02040503050406030204" pitchFamily="18" charset="0"/>
              </a:rPr>
              <a:t>FT Absence Intervention </a:t>
            </a:r>
          </a:p>
          <a:p>
            <a:r>
              <a:rPr lang="en-US" sz="2400" dirty="0" smtClean="0">
                <a:latin typeface="Cambria" panose="02040503050406030204" pitchFamily="18" charset="0"/>
              </a:rPr>
              <a:t>Miscellaneous</a:t>
            </a:r>
          </a:p>
          <a:p>
            <a:pPr lvl="0"/>
            <a:endParaRPr lang="en-US" sz="2400" dirty="0" smtClean="0">
              <a:latin typeface="Cambria" panose="02040503050406030204" pitchFamily="18" charset="0"/>
            </a:endParaRPr>
          </a:p>
          <a:p>
            <a:pPr lvl="0"/>
            <a:endParaRPr lang="en-US" dirty="0" smtClean="0">
              <a:latin typeface="Cambria" panose="02040503050406030204" pitchFamily="18" charset="0"/>
            </a:endParaRPr>
          </a:p>
          <a:p>
            <a:pPr lvl="0"/>
            <a:endParaRPr lang="en-US" dirty="0" smtClean="0">
              <a:latin typeface="Cambria" panose="02040503050406030204" pitchFamily="18" charset="0"/>
            </a:endParaRPr>
          </a:p>
          <a:p>
            <a:pPr lvl="0"/>
            <a:endParaRPr lang="en-US" dirty="0" smtClean="0">
              <a:latin typeface="Cambria" panose="02040503050406030204" pitchFamily="18" charset="0"/>
            </a:endParaRPr>
          </a:p>
          <a:p>
            <a:pPr lvl="0"/>
            <a:endParaRPr lang="en-US" dirty="0" smtClean="0">
              <a:latin typeface="Cambria" panose="02040503050406030204" pitchFamily="18" charset="0"/>
            </a:endParaRPr>
          </a:p>
          <a:p>
            <a:pPr lvl="0"/>
            <a:endParaRPr lang="en-US" dirty="0" smtClean="0">
              <a:latin typeface="Cambria" panose="02040503050406030204" pitchFamily="18" charset="0"/>
            </a:endParaRPr>
          </a:p>
          <a:p>
            <a:pPr lvl="0"/>
            <a:endParaRPr lang="en-US" dirty="0" smtClean="0">
              <a:latin typeface="Cambria" panose="02040503050406030204" pitchFamily="18" charset="0"/>
            </a:endParaRPr>
          </a:p>
          <a:p>
            <a:pPr lvl="1"/>
            <a:endParaRPr lang="en-US" dirty="0">
              <a:latin typeface="Cambria" panose="02040503050406030204" pitchFamily="18" charset="0"/>
            </a:endParaRPr>
          </a:p>
        </p:txBody>
      </p:sp>
      <p:sp>
        <p:nvSpPr>
          <p:cNvPr id="2" name="Slide Number Placeholder 1"/>
          <p:cNvSpPr>
            <a:spLocks noGrp="1"/>
          </p:cNvSpPr>
          <p:nvPr>
            <p:ph type="sldNum" sz="quarter" idx="12"/>
          </p:nvPr>
        </p:nvSpPr>
        <p:spPr/>
        <p:txBody>
          <a:bodyPr/>
          <a:lstStyle/>
          <a:p>
            <a:fld id="{71B7BAC7-FE87-40F6-AA24-4F4685D1B022}" type="slidenum">
              <a:rPr lang="en-US" smtClean="0"/>
              <a:t>2</a:t>
            </a:fld>
            <a:endParaRPr lang="en-US" dirty="0"/>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450" y="381750"/>
            <a:ext cx="9029700" cy="1325563"/>
          </a:xfrm>
        </p:spPr>
        <p:txBody>
          <a:bodyPr>
            <a:normAutofit fontScale="90000"/>
          </a:bodyPr>
          <a:lstStyle/>
          <a:p>
            <a:pPr algn="ctr"/>
            <a:r>
              <a:rPr lang="en-US" dirty="0" smtClean="0"/>
              <a:t>Graduation Pathways 2020 </a:t>
            </a:r>
            <a:br>
              <a:rPr lang="en-US" dirty="0" smtClean="0"/>
            </a:br>
            <a:r>
              <a:rPr lang="en-US" dirty="0" smtClean="0"/>
              <a:t>Option 1</a:t>
            </a:r>
            <a:endParaRPr lang="en-US" dirty="0"/>
          </a:p>
        </p:txBody>
      </p:sp>
      <p:sp>
        <p:nvSpPr>
          <p:cNvPr id="3" name="Content Placeholder 2"/>
          <p:cNvSpPr>
            <a:spLocks noGrp="1"/>
          </p:cNvSpPr>
          <p:nvPr>
            <p:ph sz="half" idx="1"/>
          </p:nvPr>
        </p:nvSpPr>
        <p:spPr>
          <a:xfrm>
            <a:off x="1569700" y="1825625"/>
            <a:ext cx="8488700" cy="4351338"/>
          </a:xfrm>
        </p:spPr>
        <p:txBody>
          <a:bodyPr>
            <a:normAutofit fontScale="55000" lnSpcReduction="20000"/>
          </a:bodyPr>
          <a:lstStyle/>
          <a:p>
            <a:r>
              <a:rPr lang="en-US" dirty="0">
                <a:latin typeface="+mj-lt"/>
              </a:rPr>
              <a:t>Students entering grade 9 between July 1, 2016, and June 30, 2017, are eligible to utilize the modified graduation options below.</a:t>
            </a:r>
          </a:p>
          <a:p>
            <a:r>
              <a:rPr lang="en-US" dirty="0">
                <a:latin typeface="+mj-lt"/>
              </a:rPr>
              <a:t>Students must take and pass courses that constitute the curriculum requirements and take all seven end-of-course exams. If the student receives a score of “1” or “2” on any math or English language arts test, the student must retake the test at least once.</a:t>
            </a:r>
          </a:p>
          <a:p>
            <a:r>
              <a:rPr lang="en-US" dirty="0">
                <a:latin typeface="+mj-lt"/>
              </a:rPr>
              <a:t>Additionally, students must meet at least </a:t>
            </a:r>
            <a:r>
              <a:rPr lang="en-US" b="1" i="1" dirty="0">
                <a:latin typeface="+mj-lt"/>
              </a:rPr>
              <a:t>two</a:t>
            </a:r>
            <a:r>
              <a:rPr lang="en-US" b="1" dirty="0">
                <a:latin typeface="+mj-lt"/>
              </a:rPr>
              <a:t> </a:t>
            </a:r>
            <a:r>
              <a:rPr lang="en-US" dirty="0">
                <a:latin typeface="+mj-lt"/>
              </a:rPr>
              <a:t>of the below requirements:</a:t>
            </a:r>
          </a:p>
          <a:p>
            <a:r>
              <a:rPr lang="en-US" dirty="0">
                <a:latin typeface="+mj-lt"/>
              </a:rPr>
              <a:t>Earn a GPA of 2.5 on a 4.0 scale in all courses completed </a:t>
            </a:r>
            <a:r>
              <a:rPr lang="en-US" b="1" dirty="0">
                <a:latin typeface="+mj-lt"/>
              </a:rPr>
              <a:t>during the 11</a:t>
            </a:r>
            <a:r>
              <a:rPr lang="en-US" b="1" baseline="30000" dirty="0">
                <a:latin typeface="+mj-lt"/>
              </a:rPr>
              <a:t>th</a:t>
            </a:r>
            <a:r>
              <a:rPr lang="en-US" b="1" dirty="0">
                <a:latin typeface="+mj-lt"/>
              </a:rPr>
              <a:t> and 12</a:t>
            </a:r>
            <a:r>
              <a:rPr lang="en-US" b="1" baseline="30000" dirty="0">
                <a:latin typeface="+mj-lt"/>
              </a:rPr>
              <a:t>th</a:t>
            </a:r>
            <a:r>
              <a:rPr lang="en-US" b="1" dirty="0">
                <a:latin typeface="+mj-lt"/>
              </a:rPr>
              <a:t> grades</a:t>
            </a:r>
            <a:r>
              <a:rPr lang="en-US" dirty="0">
                <a:latin typeface="+mj-lt"/>
              </a:rPr>
              <a:t> (must complete at least four full-year – or equivalent – courses in each year);</a:t>
            </a:r>
          </a:p>
          <a:p>
            <a:r>
              <a:rPr lang="en-US" dirty="0">
                <a:latin typeface="+mj-lt"/>
              </a:rPr>
              <a:t>Complete a capstone project during 12</a:t>
            </a:r>
            <a:r>
              <a:rPr lang="en-US" baseline="30000" dirty="0">
                <a:latin typeface="+mj-lt"/>
              </a:rPr>
              <a:t>th</a:t>
            </a:r>
            <a:r>
              <a:rPr lang="en-US" dirty="0">
                <a:latin typeface="+mj-lt"/>
              </a:rPr>
              <a:t> grade that meets criteria defined by Ohio Department of Education guidance and evaluation processes (</a:t>
            </a:r>
            <a:r>
              <a:rPr lang="en-US" b="1" dirty="0">
                <a:latin typeface="+mj-lt"/>
              </a:rPr>
              <a:t>guidance available by May 31, 2019</a:t>
            </a:r>
            <a:r>
              <a:rPr lang="en-US" dirty="0">
                <a:latin typeface="+mj-lt"/>
              </a:rPr>
              <a:t>);</a:t>
            </a:r>
          </a:p>
          <a:p>
            <a:r>
              <a:rPr lang="en-US" dirty="0">
                <a:latin typeface="+mj-lt"/>
              </a:rPr>
              <a:t>During 12</a:t>
            </a:r>
            <a:r>
              <a:rPr lang="en-US" baseline="30000" dirty="0">
                <a:latin typeface="+mj-lt"/>
              </a:rPr>
              <a:t>th</a:t>
            </a:r>
            <a:r>
              <a:rPr lang="en-US" dirty="0">
                <a:latin typeface="+mj-lt"/>
              </a:rPr>
              <a:t> grade, complete a work or community service experience totaling 120 hours, as defined by the Ohio Department of Education (</a:t>
            </a:r>
            <a:r>
              <a:rPr lang="en-US" b="1" dirty="0">
                <a:latin typeface="+mj-lt"/>
              </a:rPr>
              <a:t>guidance available by May 31, 2019</a:t>
            </a:r>
            <a:r>
              <a:rPr lang="en-US" dirty="0">
                <a:latin typeface="+mj-lt"/>
              </a:rPr>
              <a:t>);</a:t>
            </a:r>
          </a:p>
          <a:p>
            <a:r>
              <a:rPr lang="en-US" dirty="0">
                <a:latin typeface="+mj-lt"/>
              </a:rPr>
              <a:t>Earn three or more </a:t>
            </a:r>
            <a:r>
              <a:rPr lang="en-US" dirty="0">
                <a:latin typeface="+mj-lt"/>
                <a:hlinkClick r:id="rId2"/>
              </a:rPr>
              <a:t>College Credit Plus</a:t>
            </a:r>
            <a:r>
              <a:rPr lang="en-US" dirty="0">
                <a:latin typeface="+mj-lt"/>
              </a:rPr>
              <a:t> credits at any time during high school;</a:t>
            </a:r>
          </a:p>
          <a:p>
            <a:r>
              <a:rPr lang="en-US" dirty="0">
                <a:latin typeface="+mj-lt"/>
              </a:rPr>
              <a:t>Earn credit for an Advanced Placement (AP) or International Baccalaureate (IB) course </a:t>
            </a:r>
            <a:r>
              <a:rPr lang="en-US" i="1" dirty="0">
                <a:latin typeface="+mj-lt"/>
              </a:rPr>
              <a:t>and</a:t>
            </a:r>
            <a:r>
              <a:rPr lang="en-US" dirty="0">
                <a:latin typeface="+mj-lt"/>
              </a:rPr>
              <a:t> earn an AP exam score of 3 or higher or IB exam score of 4 or higher at any time during high school;</a:t>
            </a:r>
          </a:p>
          <a:p>
            <a:r>
              <a:rPr lang="en-US" dirty="0">
                <a:latin typeface="+mj-lt"/>
              </a:rPr>
              <a:t>Earn a WorkKeys exam score of 3 on each of three test sections;</a:t>
            </a:r>
          </a:p>
          <a:p>
            <a:r>
              <a:rPr lang="en-US" dirty="0">
                <a:latin typeface="+mj-lt"/>
              </a:rPr>
              <a:t>Earn a State Board-approved </a:t>
            </a:r>
            <a:r>
              <a:rPr lang="en-US" dirty="0">
                <a:latin typeface="+mj-lt"/>
                <a:hlinkClick r:id="rId3"/>
              </a:rPr>
              <a:t>industry-recognized credential</a:t>
            </a:r>
            <a:r>
              <a:rPr lang="en-US" dirty="0">
                <a:latin typeface="+mj-lt"/>
              </a:rPr>
              <a:t> or credentials that equal at least three points</a:t>
            </a:r>
            <a:r>
              <a:rPr lang="en-US" dirty="0" smtClean="0">
                <a:latin typeface="+mj-lt"/>
              </a:rPr>
              <a:t>;</a:t>
            </a:r>
          </a:p>
          <a:p>
            <a:endParaRPr lang="en-US" dirty="0">
              <a:latin typeface="+mj-lt"/>
            </a:endParaRPr>
          </a:p>
          <a:p>
            <a:r>
              <a:rPr lang="en-US" dirty="0" smtClean="0">
                <a:latin typeface="+mj-lt"/>
              </a:rPr>
              <a:t>New program code will be added.</a:t>
            </a:r>
            <a:endParaRPr lang="en-US" dirty="0">
              <a:latin typeface="+mj-lt"/>
            </a:endParaRPr>
          </a:p>
          <a:p>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t>20</a:t>
            </a:fld>
            <a:endParaRPr lang="en-US" dirty="0"/>
          </a:p>
        </p:txBody>
      </p:sp>
    </p:spTree>
    <p:extLst>
      <p:ext uri="{BB962C8B-B14F-4D97-AF65-F5344CB8AC3E}">
        <p14:creationId xmlns:p14="http://schemas.microsoft.com/office/powerpoint/2010/main" val="225087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6202" y="410368"/>
            <a:ext cx="9029700" cy="1325563"/>
          </a:xfrm>
        </p:spPr>
        <p:txBody>
          <a:bodyPr>
            <a:normAutofit fontScale="90000"/>
          </a:bodyPr>
          <a:lstStyle/>
          <a:p>
            <a:pPr algn="ctr"/>
            <a:r>
              <a:rPr lang="en-US" dirty="0" smtClean="0"/>
              <a:t>Graduation Pathways 2020 </a:t>
            </a:r>
            <a:br>
              <a:rPr lang="en-US" dirty="0" smtClean="0"/>
            </a:br>
            <a:r>
              <a:rPr lang="en-US" dirty="0" smtClean="0"/>
              <a:t>Option 2</a:t>
            </a:r>
            <a:endParaRPr lang="en-US" dirty="0"/>
          </a:p>
        </p:txBody>
      </p:sp>
      <p:sp>
        <p:nvSpPr>
          <p:cNvPr id="3" name="Content Placeholder 2"/>
          <p:cNvSpPr>
            <a:spLocks noGrp="1"/>
          </p:cNvSpPr>
          <p:nvPr>
            <p:ph sz="half" idx="1"/>
          </p:nvPr>
        </p:nvSpPr>
        <p:spPr>
          <a:xfrm>
            <a:off x="1569700" y="1825625"/>
            <a:ext cx="8488700" cy="4351338"/>
          </a:xfrm>
        </p:spPr>
        <p:txBody>
          <a:bodyPr>
            <a:normAutofit/>
          </a:bodyPr>
          <a:lstStyle/>
          <a:p>
            <a:r>
              <a:rPr lang="en-US" sz="1900" b="1" dirty="0">
                <a:latin typeface="+mj-lt"/>
              </a:rPr>
              <a:t>Option 2 – Available to students in the class of 2020 in career-technical programs.</a:t>
            </a:r>
          </a:p>
          <a:p>
            <a:r>
              <a:rPr lang="en-US" sz="1500" dirty="0">
                <a:latin typeface="+mj-lt"/>
              </a:rPr>
              <a:t>Students entering grade 9 between July 1, 2016, and June 30, 2017, who are enrolled in career-technical education programs are eligible to utilize the modified graduation options below.</a:t>
            </a:r>
          </a:p>
          <a:p>
            <a:r>
              <a:rPr lang="en-US" sz="1500" dirty="0">
                <a:latin typeface="+mj-lt"/>
              </a:rPr>
              <a:t>Students must take and pass courses that constitute the curriculum requirements and take all seven end-of-course exams. Students must finish a career-technical program that includes at least four courses in a single career pathway and complete at least </a:t>
            </a:r>
            <a:r>
              <a:rPr lang="en-US" sz="1500" b="1" i="1" dirty="0">
                <a:latin typeface="+mj-lt"/>
              </a:rPr>
              <a:t>one</a:t>
            </a:r>
            <a:r>
              <a:rPr lang="en-US" sz="1500" dirty="0">
                <a:latin typeface="+mj-lt"/>
              </a:rPr>
              <a:t> of the options below:</a:t>
            </a:r>
          </a:p>
          <a:p>
            <a:r>
              <a:rPr lang="en-US" sz="1500" dirty="0">
                <a:latin typeface="+mj-lt"/>
              </a:rPr>
              <a:t>Earn a total score of Proficient or better based on all career-technical exams or test modules;</a:t>
            </a:r>
          </a:p>
          <a:p>
            <a:r>
              <a:rPr lang="en-US" sz="1500" dirty="0">
                <a:latin typeface="+mj-lt"/>
              </a:rPr>
              <a:t>Earn an industry-recognized credential or credentials that equal 12 points;</a:t>
            </a:r>
          </a:p>
          <a:p>
            <a:r>
              <a:rPr lang="en-US" sz="1500" dirty="0">
                <a:latin typeface="+mj-lt"/>
              </a:rPr>
              <a:t>Complete a workplace experience totaling 250 hours with evidence of positive evaluations.</a:t>
            </a:r>
          </a:p>
          <a:p>
            <a:endParaRPr lang="en-US" sz="1500" dirty="0"/>
          </a:p>
        </p:txBody>
      </p:sp>
      <p:sp>
        <p:nvSpPr>
          <p:cNvPr id="4" name="Slide Number Placeholder 3"/>
          <p:cNvSpPr>
            <a:spLocks noGrp="1"/>
          </p:cNvSpPr>
          <p:nvPr>
            <p:ph type="sldNum" sz="quarter" idx="12"/>
          </p:nvPr>
        </p:nvSpPr>
        <p:spPr/>
        <p:txBody>
          <a:bodyPr/>
          <a:lstStyle/>
          <a:p>
            <a:fld id="{71B7BAC7-FE87-40F6-AA24-4F4685D1B022}" type="slidenum">
              <a:rPr lang="en-US" smtClean="0"/>
              <a:t>21</a:t>
            </a:fld>
            <a:endParaRPr lang="en-US" dirty="0"/>
          </a:p>
        </p:txBody>
      </p:sp>
    </p:spTree>
    <p:extLst>
      <p:ext uri="{BB962C8B-B14F-4D97-AF65-F5344CB8AC3E}">
        <p14:creationId xmlns:p14="http://schemas.microsoft.com/office/powerpoint/2010/main" val="58643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Positive Behavioral Interventions and Supports  (PBIS)</a:t>
            </a:r>
            <a:endParaRPr lang="en-US" dirty="0"/>
          </a:p>
        </p:txBody>
      </p:sp>
      <p:sp>
        <p:nvSpPr>
          <p:cNvPr id="3" name="Content Placeholder 2"/>
          <p:cNvSpPr>
            <a:spLocks noGrp="1"/>
          </p:cNvSpPr>
          <p:nvPr>
            <p:ph sz="half" idx="1"/>
          </p:nvPr>
        </p:nvSpPr>
        <p:spPr>
          <a:xfrm>
            <a:off x="1569700" y="1825625"/>
            <a:ext cx="8488700" cy="4351338"/>
          </a:xfrm>
        </p:spPr>
        <p:txBody>
          <a:bodyPr>
            <a:normAutofit/>
          </a:bodyPr>
          <a:lstStyle/>
          <a:p>
            <a:r>
              <a:rPr lang="en-US" sz="2200" dirty="0" smtClean="0">
                <a:latin typeface="+mj-lt"/>
              </a:rPr>
              <a:t>When </a:t>
            </a:r>
            <a:r>
              <a:rPr lang="en-US" sz="2200" dirty="0">
                <a:latin typeface="+mj-lt"/>
              </a:rPr>
              <a:t>an LEA reports an Attribute Name, they also report an Organization IRN, Date, Text, and Number for that attribute. </a:t>
            </a:r>
            <a:r>
              <a:rPr lang="en-US" sz="2200" dirty="0" smtClean="0">
                <a:latin typeface="+mj-lt"/>
              </a:rPr>
              <a:t>n </a:t>
            </a:r>
            <a:r>
              <a:rPr lang="en-US" sz="2200" dirty="0">
                <a:latin typeface="+mj-lt"/>
              </a:rPr>
              <a:t>an LEA reports an Attribute Name, they also report an Organization IRN, Date, Text, and Number for that attribute. </a:t>
            </a:r>
            <a:endParaRPr lang="en-US" sz="2200" dirty="0" smtClean="0">
              <a:latin typeface="+mj-lt"/>
            </a:endParaRPr>
          </a:p>
          <a:p>
            <a:pPr lvl="1"/>
            <a:r>
              <a:rPr lang="en-US" sz="1600" dirty="0" smtClean="0">
                <a:latin typeface="+mj-lt"/>
              </a:rPr>
              <a:t>The </a:t>
            </a:r>
            <a:r>
              <a:rPr lang="en-US" sz="1600" dirty="0">
                <a:latin typeface="+mj-lt"/>
              </a:rPr>
              <a:t>Organization IRN would be the Building IRN being </a:t>
            </a:r>
            <a:r>
              <a:rPr lang="en-US" sz="1600" dirty="0" smtClean="0">
                <a:latin typeface="+mj-lt"/>
              </a:rPr>
              <a:t>reported</a:t>
            </a:r>
          </a:p>
          <a:p>
            <a:pPr lvl="1"/>
            <a:r>
              <a:rPr lang="en-US" sz="1600" dirty="0">
                <a:latin typeface="+mj-lt"/>
              </a:rPr>
              <a:t>The Attribute Date would be reported as the default 00000000 since no date applies to this </a:t>
            </a:r>
            <a:r>
              <a:rPr lang="en-US" sz="1600" dirty="0" smtClean="0">
                <a:latin typeface="+mj-lt"/>
              </a:rPr>
              <a:t>attribute</a:t>
            </a:r>
          </a:p>
          <a:p>
            <a:pPr lvl="1"/>
            <a:r>
              <a:rPr lang="en-US" sz="1600" dirty="0">
                <a:latin typeface="+mj-lt"/>
              </a:rPr>
              <a:t>The Attribute Text would be reported as a </a:t>
            </a:r>
            <a:r>
              <a:rPr lang="en-US" sz="1600" dirty="0" smtClean="0">
                <a:latin typeface="+mj-lt"/>
              </a:rPr>
              <a:t>letter reflecting </a:t>
            </a:r>
            <a:r>
              <a:rPr lang="en-US" sz="1600" dirty="0">
                <a:latin typeface="+mj-lt"/>
              </a:rPr>
              <a:t>the </a:t>
            </a:r>
            <a:r>
              <a:rPr lang="en-US" sz="1600" dirty="0" smtClean="0">
                <a:latin typeface="+mj-lt"/>
              </a:rPr>
              <a:t>stage of </a:t>
            </a:r>
            <a:r>
              <a:rPr lang="en-US" sz="1600" dirty="0">
                <a:latin typeface="+mj-lt"/>
              </a:rPr>
              <a:t>implementation for </a:t>
            </a:r>
            <a:r>
              <a:rPr lang="en-US" sz="1600" dirty="0" smtClean="0">
                <a:latin typeface="+mj-lt"/>
              </a:rPr>
              <a:t>Building</a:t>
            </a:r>
          </a:p>
          <a:p>
            <a:pPr lvl="1"/>
            <a:r>
              <a:rPr lang="en-US" sz="1600" dirty="0">
                <a:latin typeface="+mj-lt"/>
              </a:rPr>
              <a:t>The Attribute Number would be reported as the number of months the building has been in the reported stage of PBIS implementation</a:t>
            </a:r>
            <a:endParaRPr lang="en-US" sz="1600" dirty="0" smtClean="0">
              <a:latin typeface="+mj-lt"/>
            </a:endParaRPr>
          </a:p>
          <a:p>
            <a:pPr lvl="1"/>
            <a:endParaRPr lang="en-US" sz="1100"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22</a:t>
            </a:fld>
            <a:endParaRPr lang="en-US" dirty="0"/>
          </a:p>
        </p:txBody>
      </p:sp>
    </p:spTree>
    <p:extLst>
      <p:ext uri="{BB962C8B-B14F-4D97-AF65-F5344CB8AC3E}">
        <p14:creationId xmlns:p14="http://schemas.microsoft.com/office/powerpoint/2010/main" val="414144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951" y="356813"/>
            <a:ext cx="9029700" cy="1325563"/>
          </a:xfrm>
        </p:spPr>
        <p:txBody>
          <a:bodyPr>
            <a:normAutofit fontScale="90000"/>
          </a:bodyPr>
          <a:lstStyle/>
          <a:p>
            <a:pPr algn="ctr"/>
            <a:r>
              <a:rPr lang="en-US" dirty="0" smtClean="0"/>
              <a:t>FT/Absence Intervention updates </a:t>
            </a:r>
            <a:br>
              <a:rPr lang="en-US" dirty="0" smtClean="0"/>
            </a:br>
            <a:r>
              <a:rPr lang="en-US" dirty="0" smtClean="0"/>
              <a:t>Anticipated to be in 18.9</a:t>
            </a:r>
            <a:endParaRPr lang="en-US" dirty="0"/>
          </a:p>
        </p:txBody>
      </p:sp>
      <p:sp>
        <p:nvSpPr>
          <p:cNvPr id="3" name="Content Placeholder 2"/>
          <p:cNvSpPr>
            <a:spLocks noGrp="1"/>
          </p:cNvSpPr>
          <p:nvPr>
            <p:ph sz="half" idx="1"/>
          </p:nvPr>
        </p:nvSpPr>
        <p:spPr>
          <a:xfrm>
            <a:off x="1569700" y="1825625"/>
            <a:ext cx="8488700" cy="4351338"/>
          </a:xfrm>
        </p:spPr>
        <p:txBody>
          <a:bodyPr>
            <a:normAutofit fontScale="70000" lnSpcReduction="20000"/>
          </a:bodyPr>
          <a:lstStyle/>
          <a:p>
            <a:r>
              <a:rPr lang="en-US" dirty="0" smtClean="0"/>
              <a:t>Adding </a:t>
            </a:r>
            <a:r>
              <a:rPr lang="en-US" dirty="0"/>
              <a:t>new section to absence intervention page to allow manual entry of FT event records – right now they enter directly into flat file transfer; this will be used for tracking students who have had absences before coming to your district so habitual truancy thresholds will be recognized </a:t>
            </a:r>
          </a:p>
          <a:p>
            <a:r>
              <a:rPr lang="en-US" dirty="0"/>
              <a:t>Absence intervention page will show absence hours from all entities for a student – adding a tab/link that will show hours for home school &amp; other entity if there is a district trust setup. This will not generate events, those will have to be manually entered. </a:t>
            </a:r>
            <a:endParaRPr lang="en-US" dirty="0" smtClean="0"/>
          </a:p>
          <a:p>
            <a:r>
              <a:rPr lang="en-US" dirty="0" smtClean="0"/>
              <a:t>Flag </a:t>
            </a:r>
            <a:r>
              <a:rPr lang="en-US" dirty="0"/>
              <a:t>for satellite students for HB410 will be checked by default based on EMIS situation when installed only at home school or community school. If they DO mark kids as satellite at a JVS they will be calculated as 100% for HB410 so discourage them from flagging ‘is satellite’ at JVS. </a:t>
            </a:r>
          </a:p>
          <a:p>
            <a:r>
              <a:rPr lang="en-US" dirty="0"/>
              <a:t>Attendance calculation will support the new flag &amp; calculate those students as 100%. EMIS calculations will still use the student percent of time. </a:t>
            </a:r>
          </a:p>
          <a:p>
            <a:endParaRPr lang="en-US" dirty="0" smtClean="0"/>
          </a:p>
          <a:p>
            <a:r>
              <a:rPr lang="en-US" b="1" i="1" dirty="0">
                <a:latin typeface="+mj-lt"/>
              </a:rPr>
              <a:t>If these changes do not come in prior to the end of the year we will have another meeting on how to report the data in the FFE.</a:t>
            </a:r>
          </a:p>
          <a:p>
            <a:endParaRPr lang="en-US" dirty="0"/>
          </a:p>
          <a:p>
            <a:endParaRPr lang="en-US" dirty="0"/>
          </a:p>
          <a:p>
            <a:endParaRPr lang="en-US" dirty="0" smtClean="0"/>
          </a:p>
          <a:p>
            <a:endParaRPr lang="en-US" dirty="0"/>
          </a:p>
          <a:p>
            <a:endParaRPr lang="en-US" dirty="0"/>
          </a:p>
          <a:p>
            <a:endParaRPr lang="en-US" dirty="0"/>
          </a:p>
          <a:p>
            <a:endParaRPr lang="en-US" dirty="0"/>
          </a:p>
          <a:p>
            <a:pPr marL="457200" lvl="1" indent="0">
              <a:buNone/>
            </a:pPr>
            <a:endParaRPr lang="en-US" sz="1100"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23</a:t>
            </a:fld>
            <a:endParaRPr lang="en-US" dirty="0"/>
          </a:p>
        </p:txBody>
      </p:sp>
    </p:spTree>
    <p:extLst>
      <p:ext uri="{BB962C8B-B14F-4D97-AF65-F5344CB8AC3E}">
        <p14:creationId xmlns:p14="http://schemas.microsoft.com/office/powerpoint/2010/main" val="2830269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Items </a:t>
            </a:r>
            <a:endParaRPr lang="en-US" dirty="0"/>
          </a:p>
        </p:txBody>
      </p:sp>
      <p:sp>
        <p:nvSpPr>
          <p:cNvPr id="3" name="Content Placeholder 2"/>
          <p:cNvSpPr>
            <a:spLocks noGrp="1"/>
          </p:cNvSpPr>
          <p:nvPr>
            <p:ph sz="half" idx="1"/>
          </p:nvPr>
        </p:nvSpPr>
        <p:spPr>
          <a:xfrm>
            <a:off x="1569700" y="1825625"/>
            <a:ext cx="9519478" cy="4351338"/>
          </a:xfrm>
        </p:spPr>
        <p:txBody>
          <a:bodyPr>
            <a:normAutofit fontScale="55000" lnSpcReduction="20000"/>
          </a:bodyPr>
          <a:lstStyle/>
          <a:p>
            <a:r>
              <a:rPr lang="en-US" sz="2600" dirty="0" smtClean="0">
                <a:latin typeface="+mj-lt"/>
              </a:rPr>
              <a:t>DASL will be disabling HQT checks</a:t>
            </a:r>
          </a:p>
          <a:p>
            <a:r>
              <a:rPr lang="en-US" sz="2600" dirty="0" smtClean="0">
                <a:latin typeface="+mj-lt"/>
              </a:rPr>
              <a:t>PreSchool Poverty level J added for students that are in an ECE that are in court ordered protective custody</a:t>
            </a:r>
          </a:p>
          <a:p>
            <a:r>
              <a:rPr lang="en-US" sz="2600" dirty="0" smtClean="0">
                <a:latin typeface="+mj-lt"/>
              </a:rPr>
              <a:t>ODE is removing the Previous  Dropout Program Codes</a:t>
            </a:r>
          </a:p>
          <a:p>
            <a:r>
              <a:rPr lang="en-US" sz="2600" dirty="0" smtClean="0">
                <a:latin typeface="+mj-lt"/>
              </a:rPr>
              <a:t>Add and Delete some LEP program codes </a:t>
            </a:r>
          </a:p>
          <a:p>
            <a:r>
              <a:rPr lang="en-US" sz="2600" dirty="0" smtClean="0">
                <a:latin typeface="+mj-lt"/>
              </a:rPr>
              <a:t>Add Work Based Learning program codes by hours of completion ranges.</a:t>
            </a:r>
          </a:p>
          <a:p>
            <a:pPr lvl="1"/>
            <a:r>
              <a:rPr lang="en-US" sz="2600" dirty="0" smtClean="0">
                <a:latin typeface="+mj-lt"/>
              </a:rPr>
              <a:t>Will require a Staff ID</a:t>
            </a:r>
          </a:p>
          <a:p>
            <a:r>
              <a:rPr lang="en-US" sz="2600" dirty="0" smtClean="0">
                <a:latin typeface="+mj-lt"/>
              </a:rPr>
              <a:t>Adding Retention Reason N for TGRG- Students that took the iReady test and met adequate progress prior to the beginning of the next school year.</a:t>
            </a:r>
          </a:p>
          <a:p>
            <a:r>
              <a:rPr lang="en-US" sz="2600" dirty="0" smtClean="0">
                <a:latin typeface="+mj-lt"/>
              </a:rPr>
              <a:t>ODE will be adding New Program codes for CTSO </a:t>
            </a:r>
          </a:p>
          <a:p>
            <a:pPr lvl="1"/>
            <a:r>
              <a:rPr lang="en-US" sz="2600" dirty="0" smtClean="0">
                <a:latin typeface="+mj-lt"/>
              </a:rPr>
              <a:t>CTSO </a:t>
            </a:r>
            <a:r>
              <a:rPr lang="en-US" sz="2600" dirty="0">
                <a:latin typeface="+mj-lt"/>
              </a:rPr>
              <a:t>Leadership</a:t>
            </a:r>
          </a:p>
          <a:p>
            <a:pPr lvl="1"/>
            <a:r>
              <a:rPr lang="en-US" sz="2600" dirty="0">
                <a:latin typeface="+mj-lt"/>
              </a:rPr>
              <a:t>Intern</a:t>
            </a:r>
          </a:p>
          <a:p>
            <a:pPr lvl="1"/>
            <a:r>
              <a:rPr lang="en-US" sz="2600" dirty="0">
                <a:latin typeface="+mj-lt"/>
              </a:rPr>
              <a:t>Apprentice </a:t>
            </a:r>
          </a:p>
          <a:p>
            <a:pPr marL="228600" lvl="1"/>
            <a:r>
              <a:rPr lang="en-US" sz="2600" dirty="0" smtClean="0">
                <a:latin typeface="+mj-lt"/>
              </a:rPr>
              <a:t>Fall Initialization</a:t>
            </a:r>
          </a:p>
          <a:p>
            <a:pPr marL="685800" lvl="2"/>
            <a:r>
              <a:rPr lang="en-US" sz="2600" dirty="0" smtClean="0">
                <a:latin typeface="+mj-lt"/>
              </a:rPr>
              <a:t> </a:t>
            </a:r>
            <a:r>
              <a:rPr lang="en-US" sz="2600" dirty="0">
                <a:latin typeface="+mj-lt"/>
              </a:rPr>
              <a:t>Discussion on whether to run and updating Checkboxes.</a:t>
            </a:r>
          </a:p>
          <a:p>
            <a:r>
              <a:rPr lang="en-US" sz="2600" dirty="0" smtClean="0">
                <a:latin typeface="+mj-lt"/>
              </a:rPr>
              <a:t>Blizzard Bag-Ebag days</a:t>
            </a:r>
          </a:p>
          <a:p>
            <a:pPr lvl="1"/>
            <a:r>
              <a:rPr lang="en-US" sz="2200" dirty="0" smtClean="0">
                <a:latin typeface="+mj-lt"/>
              </a:rPr>
              <a:t>Leave the day as an attending day on the master calendar</a:t>
            </a:r>
          </a:p>
          <a:p>
            <a:pPr lvl="2"/>
            <a:r>
              <a:rPr lang="en-US" dirty="0" smtClean="0">
                <a:latin typeface="+mj-lt"/>
              </a:rPr>
              <a:t>If  </a:t>
            </a:r>
            <a:r>
              <a:rPr lang="en-US" dirty="0">
                <a:latin typeface="+mj-lt"/>
              </a:rPr>
              <a:t>you have already changed it to be a non-attending day change it back to an attending </a:t>
            </a:r>
            <a:r>
              <a:rPr lang="en-US" dirty="0" smtClean="0">
                <a:latin typeface="+mj-lt"/>
              </a:rPr>
              <a:t>day</a:t>
            </a:r>
            <a:endParaRPr lang="en-US" sz="2200" dirty="0" smtClean="0">
              <a:latin typeface="+mj-lt"/>
            </a:endParaRPr>
          </a:p>
          <a:p>
            <a:pPr lvl="1"/>
            <a:r>
              <a:rPr lang="en-US" sz="2200" dirty="0" smtClean="0">
                <a:latin typeface="+mj-lt"/>
              </a:rPr>
              <a:t>Add an EMIS exception for calamity day taken put in 0.0 hours </a:t>
            </a:r>
          </a:p>
          <a:p>
            <a:pPr lvl="1"/>
            <a:r>
              <a:rPr lang="en-US" sz="2200" dirty="0" smtClean="0">
                <a:latin typeface="+mj-lt"/>
              </a:rPr>
              <a:t>Add another EMIS exception of blizzard bag day and add the number of school hours to count toward attendance </a:t>
            </a:r>
          </a:p>
          <a:p>
            <a:pPr marL="457200" lvl="1" indent="0">
              <a:buNone/>
            </a:pPr>
            <a:endParaRPr lang="en-US" dirty="0" smtClean="0"/>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t>24</a:t>
            </a:fld>
            <a:endParaRPr lang="en-US" dirty="0"/>
          </a:p>
        </p:txBody>
      </p:sp>
    </p:spTree>
    <p:extLst>
      <p:ext uri="{BB962C8B-B14F-4D97-AF65-F5344CB8AC3E}">
        <p14:creationId xmlns:p14="http://schemas.microsoft.com/office/powerpoint/2010/main" val="979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01 Moved Permanentl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6982" y="3006898"/>
            <a:ext cx="3882043" cy="3235037"/>
          </a:xfrm>
          <a:prstGeom prst="rect">
            <a:avLst/>
          </a:prstGeom>
        </p:spPr>
      </p:pic>
      <p:sp>
        <p:nvSpPr>
          <p:cNvPr id="6" name="Title 5"/>
          <p:cNvSpPr>
            <a:spLocks noGrp="1"/>
          </p:cNvSpPr>
          <p:nvPr>
            <p:ph type="title"/>
          </p:nvPr>
        </p:nvSpPr>
        <p:spPr>
          <a:xfrm>
            <a:off x="2166158" y="1104958"/>
            <a:ext cx="9029700" cy="1325563"/>
          </a:xfrm>
        </p:spPr>
        <p:txBody>
          <a:bodyPr/>
          <a:lstStyle/>
          <a:p>
            <a:r>
              <a:rPr lang="en-US" dirty="0" smtClean="0"/>
              <a:t>Open Discussion and Questions</a:t>
            </a:r>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25</a:t>
            </a:fld>
            <a:endParaRPr lang="en-US" dirty="0"/>
          </a:p>
        </p:txBody>
      </p:sp>
    </p:spTree>
    <p:extLst>
      <p:ext uri="{BB962C8B-B14F-4D97-AF65-F5344CB8AC3E}">
        <p14:creationId xmlns:p14="http://schemas.microsoft.com/office/powerpoint/2010/main" val="89895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US" dirty="0" smtClean="0"/>
              <a:t>Victim of Student Violence</a:t>
            </a:r>
            <a:endParaRPr lang="en-US" dirty="0"/>
          </a:p>
        </p:txBody>
      </p:sp>
      <p:sp>
        <p:nvSpPr>
          <p:cNvPr id="3" name="Content Placeholder 2"/>
          <p:cNvSpPr>
            <a:spLocks noGrp="1"/>
          </p:cNvSpPr>
          <p:nvPr>
            <p:ph idx="1"/>
          </p:nvPr>
        </p:nvSpPr>
        <p:spPr>
          <a:xfrm>
            <a:off x="1562100" y="1540583"/>
            <a:ext cx="9791700" cy="4965873"/>
          </a:xfrm>
        </p:spPr>
        <p:txBody>
          <a:bodyPr>
            <a:normAutofit fontScale="25000" lnSpcReduction="20000"/>
          </a:bodyPr>
          <a:lstStyle/>
          <a:p>
            <a:endParaRPr lang="en-US" dirty="0" smtClean="0">
              <a:latin typeface="+mj-lt"/>
            </a:endParaRPr>
          </a:p>
          <a:p>
            <a:r>
              <a:rPr lang="en-US" sz="4400" dirty="0">
                <a:latin typeface="+mj-lt"/>
              </a:rPr>
              <a:t>Victim of Student Violence Record Field Number GD130 Definition Indicates the classification of the person or persons at whom a student’s violent behavior was directed. Valid Options </a:t>
            </a:r>
            <a:endParaRPr lang="en-US" sz="4400" dirty="0" smtClean="0">
              <a:latin typeface="+mj-lt"/>
            </a:endParaRPr>
          </a:p>
          <a:p>
            <a:pPr lvl="1"/>
            <a:r>
              <a:rPr lang="en-US" sz="4400" dirty="0">
                <a:latin typeface="+mj-lt"/>
              </a:rPr>
              <a:t>** The behavior that resulted in the discipline was not violent and/or not directed at another person</a:t>
            </a:r>
          </a:p>
          <a:p>
            <a:pPr lvl="1"/>
            <a:r>
              <a:rPr lang="en-US" sz="4400" dirty="0">
                <a:latin typeface="+mj-lt"/>
              </a:rPr>
              <a:t>ST Directed at Student(s) only</a:t>
            </a:r>
          </a:p>
          <a:p>
            <a:pPr lvl="1"/>
            <a:r>
              <a:rPr lang="en-US" sz="4400" dirty="0">
                <a:latin typeface="+mj-lt"/>
              </a:rPr>
              <a:t>TC Directed at teacher(s) only </a:t>
            </a:r>
          </a:p>
          <a:p>
            <a:pPr lvl="1"/>
            <a:r>
              <a:rPr lang="en-US" sz="4400" dirty="0">
                <a:latin typeface="+mj-lt"/>
              </a:rPr>
              <a:t>NT Directed at non-teaching employee(s) only </a:t>
            </a:r>
          </a:p>
          <a:p>
            <a:pPr lvl="1"/>
            <a:r>
              <a:rPr lang="en-US" sz="4400" dirty="0">
                <a:latin typeface="+mj-lt"/>
              </a:rPr>
              <a:t>OT Directed at other person(s) not considered a student, teacher, or non-teaching employee only</a:t>
            </a:r>
          </a:p>
          <a:p>
            <a:pPr lvl="1"/>
            <a:r>
              <a:rPr lang="en-US" sz="4400" dirty="0">
                <a:latin typeface="+mj-lt"/>
              </a:rPr>
              <a:t>AA Student(s) and teacher(s) </a:t>
            </a:r>
          </a:p>
          <a:p>
            <a:pPr lvl="1"/>
            <a:r>
              <a:rPr lang="en-US" sz="4400" dirty="0">
                <a:latin typeface="+mj-lt"/>
              </a:rPr>
              <a:t>BB Student(s) and non-teaching employee(s)</a:t>
            </a:r>
          </a:p>
          <a:p>
            <a:pPr lvl="1"/>
            <a:r>
              <a:rPr lang="en-US" sz="4400" dirty="0">
                <a:latin typeface="+mj-lt"/>
              </a:rPr>
              <a:t>CC Student(s) and other person(s) not considered a student, teacher, or non-teaching employee </a:t>
            </a:r>
          </a:p>
          <a:p>
            <a:pPr lvl="1"/>
            <a:r>
              <a:rPr lang="en-US" sz="4400" dirty="0">
                <a:latin typeface="+mj-lt"/>
              </a:rPr>
              <a:t>DD Teacher(s) and non-teaching employee(s) </a:t>
            </a:r>
          </a:p>
          <a:p>
            <a:pPr lvl="1"/>
            <a:r>
              <a:rPr lang="en-US" sz="4400" dirty="0">
                <a:latin typeface="+mj-lt"/>
              </a:rPr>
              <a:t>EE Teacher(s) and other person(s) not considered a student, teacher, or non-teaching employee </a:t>
            </a:r>
          </a:p>
          <a:p>
            <a:pPr lvl="1"/>
            <a:r>
              <a:rPr lang="en-US" sz="4400" dirty="0">
                <a:latin typeface="+mj-lt"/>
              </a:rPr>
              <a:t>FF Non-teaching employee(s) and other person(s) not considered a student, teacher, or non- teaching employee</a:t>
            </a:r>
          </a:p>
          <a:p>
            <a:pPr lvl="1"/>
            <a:r>
              <a:rPr lang="en-US" sz="4400" dirty="0">
                <a:latin typeface="+mj-lt"/>
              </a:rPr>
              <a:t>GG All groups except student(s) group</a:t>
            </a:r>
          </a:p>
          <a:p>
            <a:pPr lvl="1"/>
            <a:r>
              <a:rPr lang="en-US" sz="4400" dirty="0">
                <a:latin typeface="+mj-lt"/>
              </a:rPr>
              <a:t>HH All groups except teacher(s) group </a:t>
            </a:r>
          </a:p>
          <a:p>
            <a:pPr lvl="1"/>
            <a:r>
              <a:rPr lang="en-US" sz="4400" dirty="0">
                <a:latin typeface="+mj-lt"/>
              </a:rPr>
              <a:t>JJ All groups except non-teaching employee(s) group</a:t>
            </a:r>
          </a:p>
          <a:p>
            <a:pPr lvl="1"/>
            <a:r>
              <a:rPr lang="en-US" sz="4400" dirty="0">
                <a:latin typeface="+mj-lt"/>
              </a:rPr>
              <a:t>KK All groups except other person(s) group</a:t>
            </a:r>
          </a:p>
          <a:p>
            <a:pPr lvl="1"/>
            <a:r>
              <a:rPr lang="en-US" sz="4400" dirty="0">
                <a:latin typeface="+mj-lt"/>
              </a:rPr>
              <a:t>All groups represented (student(s), teacher(s), non-teaching employee(s), and other person(s) not considered a student, teacher, or non-teaching employee)</a:t>
            </a:r>
          </a:p>
          <a:p>
            <a:endParaRPr lang="en-US" sz="4400" dirty="0" smtClean="0">
              <a:latin typeface="+mj-lt"/>
            </a:endParaRPr>
          </a:p>
          <a:p>
            <a:r>
              <a:rPr lang="en-US" sz="4400" dirty="0" smtClean="0">
                <a:latin typeface="+mj-lt"/>
              </a:rPr>
              <a:t>This  is from an ODE ticket about violence </a:t>
            </a:r>
          </a:p>
          <a:p>
            <a:r>
              <a:rPr lang="en-US" sz="4400" dirty="0">
                <a:latin typeface="+mj-lt"/>
              </a:rPr>
              <a:t>The victim of student violence should only be reported if it was a violent crime directed at another person(s), 03 Fighting/Violence and 22 Serious Bodily Injury are definite examples where there would be victims of student violence, but there may be others that the district considers to be violent, </a:t>
            </a:r>
          </a:p>
          <a:p>
            <a:r>
              <a:rPr lang="en-US" sz="4400" dirty="0">
                <a:latin typeface="+mj-lt"/>
              </a:rPr>
              <a:t> </a:t>
            </a:r>
          </a:p>
          <a:p>
            <a:r>
              <a:rPr lang="en-US" sz="4400" dirty="0">
                <a:latin typeface="+mj-lt"/>
              </a:rPr>
              <a:t>'**' - would be reported if the behavior was not directed at another person.</a:t>
            </a:r>
          </a:p>
          <a:p>
            <a:pPr marL="0" indent="0">
              <a:buNone/>
            </a:pPr>
            <a:endParaRPr lang="en-US" sz="4400" dirty="0" smtClean="0">
              <a:latin typeface="+mj-lt"/>
            </a:endParaRPr>
          </a:p>
          <a:p>
            <a:pPr marL="0" indent="0">
              <a:buNone/>
            </a:pPr>
            <a:endParaRPr lang="en-US" sz="4400" dirty="0">
              <a:latin typeface="+mj-lt"/>
            </a:endParaRPr>
          </a:p>
          <a:p>
            <a:pPr marL="0" indent="0">
              <a:buNone/>
            </a:pPr>
            <a:r>
              <a:rPr lang="en-US" sz="4400" dirty="0" smtClean="0">
                <a:latin typeface="+mj-lt"/>
              </a:rPr>
              <a:t>Still </a:t>
            </a:r>
            <a:r>
              <a:rPr lang="en-US" sz="4400" dirty="0" smtClean="0">
                <a:latin typeface="+mj-lt"/>
              </a:rPr>
              <a:t>waiting on ODE ticket to determine if two students are in a fight are both considered victims of Violence </a:t>
            </a:r>
          </a:p>
          <a:p>
            <a:pPr marL="0" indent="0">
              <a:buNone/>
            </a:pPr>
            <a:r>
              <a:rPr lang="en-US" sz="4400" dirty="0" smtClean="0">
                <a:latin typeface="+mj-lt"/>
              </a:rPr>
              <a:t>When released a script will add the victim types at the ITC level and districts will have to map to applicable EMIS victim types—More to come when released.</a:t>
            </a:r>
          </a:p>
          <a:p>
            <a:pPr marL="0" indent="0">
              <a:buNone/>
            </a:pPr>
            <a:r>
              <a:rPr lang="en-US" sz="4400" dirty="0">
                <a:latin typeface="+mj-lt"/>
              </a:rPr>
              <a:t>	</a:t>
            </a:r>
            <a:r>
              <a:rPr lang="en-US" sz="4400" dirty="0" smtClean="0">
                <a:latin typeface="+mj-lt"/>
              </a:rPr>
              <a:t>	</a:t>
            </a:r>
            <a:endParaRPr lang="en-US" sz="4400"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3</a:t>
            </a:fld>
            <a:endParaRPr lang="en-US" dirty="0"/>
          </a:p>
        </p:txBody>
      </p:sp>
    </p:spTree>
    <p:extLst>
      <p:ext uri="{BB962C8B-B14F-4D97-AF65-F5344CB8AC3E}">
        <p14:creationId xmlns:p14="http://schemas.microsoft.com/office/powerpoint/2010/main" val="312187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099" y="365125"/>
            <a:ext cx="7651173" cy="1325563"/>
          </a:xfrm>
        </p:spPr>
        <p:txBody>
          <a:bodyPr>
            <a:normAutofit fontScale="90000"/>
          </a:bodyPr>
          <a:lstStyle/>
          <a:p>
            <a:pPr algn="ctr"/>
            <a:r>
              <a:rPr lang="en-US" dirty="0" smtClean="0"/>
              <a:t>Pre </a:t>
            </a:r>
            <a:r>
              <a:rPr lang="en-US" dirty="0"/>
              <a:t>School to 3 </a:t>
            </a:r>
            <a:r>
              <a:rPr lang="en-US" dirty="0" smtClean="0"/>
              <a:t>Discipline </a:t>
            </a:r>
            <a:r>
              <a:rPr lang="en-US" dirty="0"/>
              <a:t/>
            </a:r>
            <a:br>
              <a:rPr lang="en-US" dirty="0"/>
            </a:br>
            <a:endParaRPr lang="en-US" dirty="0"/>
          </a:p>
        </p:txBody>
      </p:sp>
      <p:sp>
        <p:nvSpPr>
          <p:cNvPr id="3" name="Content Placeholder 2"/>
          <p:cNvSpPr>
            <a:spLocks noGrp="1"/>
          </p:cNvSpPr>
          <p:nvPr>
            <p:ph sz="half" idx="1"/>
          </p:nvPr>
        </p:nvSpPr>
        <p:spPr>
          <a:xfrm>
            <a:off x="1569699" y="1825625"/>
            <a:ext cx="8472075" cy="4351338"/>
          </a:xfrm>
        </p:spPr>
        <p:txBody>
          <a:bodyPr>
            <a:normAutofit lnSpcReduction="10000"/>
          </a:bodyPr>
          <a:lstStyle/>
          <a:p>
            <a:r>
              <a:rPr lang="en-US" dirty="0">
                <a:latin typeface="+mj-lt"/>
              </a:rPr>
              <a:t>I</a:t>
            </a:r>
            <a:r>
              <a:rPr lang="en-US" dirty="0" smtClean="0">
                <a:latin typeface="+mj-lt"/>
              </a:rPr>
              <a:t>ndicates</a:t>
            </a:r>
            <a:r>
              <a:rPr lang="en-US" dirty="0">
                <a:latin typeface="+mj-lt"/>
              </a:rPr>
              <a:t>, for students from preschool to grade 3, additional details on why a Type of Discipline of Expulsion or Out-of-school Suspension was assigned for a discipline </a:t>
            </a:r>
            <a:r>
              <a:rPr lang="en-US" dirty="0" smtClean="0">
                <a:latin typeface="+mj-lt"/>
              </a:rPr>
              <a:t>incident.</a:t>
            </a:r>
          </a:p>
          <a:p>
            <a:pPr lvl="1"/>
            <a:r>
              <a:rPr lang="en-US" dirty="0">
                <a:latin typeface="+mj-lt"/>
              </a:rPr>
              <a:t>Valid </a:t>
            </a:r>
            <a:r>
              <a:rPr lang="en-US" dirty="0" smtClean="0">
                <a:latin typeface="+mj-lt"/>
              </a:rPr>
              <a:t>Options</a:t>
            </a:r>
          </a:p>
          <a:p>
            <a:pPr lvl="1"/>
            <a:r>
              <a:rPr lang="en-US" dirty="0" smtClean="0">
                <a:latin typeface="+mj-lt"/>
              </a:rPr>
              <a:t>* -Not Applicable Student </a:t>
            </a:r>
            <a:r>
              <a:rPr lang="en-US" dirty="0">
                <a:latin typeface="+mj-lt"/>
              </a:rPr>
              <a:t>was not in grades PS-3 at the time of the incident, or a type of discipline other than Expulsion or Out-of-school Suspension was assigned</a:t>
            </a:r>
            <a:r>
              <a:rPr lang="en-US" dirty="0" smtClean="0">
                <a:latin typeface="+mj-lt"/>
              </a:rPr>
              <a:t>.</a:t>
            </a:r>
          </a:p>
          <a:p>
            <a:pPr lvl="1"/>
            <a:r>
              <a:rPr lang="en-US" dirty="0" smtClean="0">
                <a:latin typeface="+mj-lt"/>
              </a:rPr>
              <a:t>A - ORC </a:t>
            </a:r>
            <a:r>
              <a:rPr lang="en-US" dirty="0">
                <a:latin typeface="+mj-lt"/>
              </a:rPr>
              <a:t>§3313.66(B)(2)-(</a:t>
            </a:r>
            <a:r>
              <a:rPr lang="en-US" dirty="0" smtClean="0">
                <a:latin typeface="+mj-lt"/>
              </a:rPr>
              <a:t>5)Exemption</a:t>
            </a:r>
          </a:p>
          <a:p>
            <a:pPr lvl="2"/>
            <a:r>
              <a:rPr lang="en-US" dirty="0" smtClean="0">
                <a:latin typeface="+mj-lt"/>
              </a:rPr>
              <a:t>Student </a:t>
            </a:r>
            <a:r>
              <a:rPr lang="en-US" dirty="0">
                <a:latin typeface="+mj-lt"/>
              </a:rPr>
              <a:t>was in gradesPS-3 at the time of the incident, and Expulsion or Out-of-school Suspension is authorized and was assigned due to student behaviors de-scribed in Ohio Revised Code section 3313.66(B)(2)–(5).</a:t>
            </a:r>
          </a:p>
        </p:txBody>
      </p:sp>
      <p:sp>
        <p:nvSpPr>
          <p:cNvPr id="4" name="Slide Number Placeholder 3"/>
          <p:cNvSpPr>
            <a:spLocks noGrp="1"/>
          </p:cNvSpPr>
          <p:nvPr>
            <p:ph type="sldNum" sz="quarter" idx="12"/>
          </p:nvPr>
        </p:nvSpPr>
        <p:spPr/>
        <p:txBody>
          <a:bodyPr/>
          <a:lstStyle/>
          <a:p>
            <a:fld id="{71B7BAC7-FE87-40F6-AA24-4F4685D1B022}" type="slidenum">
              <a:rPr lang="en-US" smtClean="0"/>
              <a:t>4</a:t>
            </a:fld>
            <a:endParaRPr lang="en-US" dirty="0"/>
          </a:p>
        </p:txBody>
      </p:sp>
    </p:spTree>
    <p:extLst>
      <p:ext uri="{BB962C8B-B14F-4D97-AF65-F5344CB8AC3E}">
        <p14:creationId xmlns:p14="http://schemas.microsoft.com/office/powerpoint/2010/main" val="1375391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School to 3 </a:t>
            </a:r>
            <a:r>
              <a:rPr lang="en-US" dirty="0" smtClean="0"/>
              <a:t>Discipline Continued</a:t>
            </a:r>
            <a:endParaRPr lang="en-US" dirty="0"/>
          </a:p>
        </p:txBody>
      </p:sp>
      <p:sp>
        <p:nvSpPr>
          <p:cNvPr id="3" name="Content Placeholder 2"/>
          <p:cNvSpPr>
            <a:spLocks noGrp="1"/>
          </p:cNvSpPr>
          <p:nvPr>
            <p:ph sz="half" idx="2"/>
          </p:nvPr>
        </p:nvSpPr>
        <p:spPr>
          <a:xfrm>
            <a:off x="1509622" y="1900439"/>
            <a:ext cx="9438239" cy="4691553"/>
          </a:xfrm>
        </p:spPr>
        <p:txBody>
          <a:bodyPr>
            <a:normAutofit fontScale="55000" lnSpcReduction="20000"/>
          </a:bodyPr>
          <a:lstStyle/>
          <a:p>
            <a:pPr marL="228600" lvl="1"/>
            <a:r>
              <a:rPr lang="en-US" dirty="0">
                <a:latin typeface="+mj-lt"/>
              </a:rPr>
              <a:t>ORC §3313.66(B)(2)-(5)Exemption</a:t>
            </a:r>
          </a:p>
          <a:p>
            <a:pPr lvl="1"/>
            <a:r>
              <a:rPr lang="en-US" dirty="0">
                <a:latin typeface="+mj-lt"/>
              </a:rPr>
              <a:t>(B) </a:t>
            </a:r>
          </a:p>
          <a:p>
            <a:pPr lvl="2"/>
            <a:r>
              <a:rPr lang="en-US" dirty="0" smtClean="0">
                <a:latin typeface="+mj-lt"/>
              </a:rPr>
              <a:t>(</a:t>
            </a:r>
            <a:r>
              <a:rPr lang="en-US" dirty="0">
                <a:latin typeface="+mj-lt"/>
              </a:rPr>
              <a:t>2) </a:t>
            </a:r>
          </a:p>
          <a:p>
            <a:pPr lvl="3"/>
            <a:r>
              <a:rPr lang="en-US" dirty="0">
                <a:latin typeface="+mj-lt"/>
              </a:rPr>
              <a:t>(a) Unless a pupil is permanently excluded pursuant to section </a:t>
            </a:r>
            <a:r>
              <a:rPr lang="en-US" dirty="0">
                <a:latin typeface="+mj-lt"/>
                <a:hlinkClick r:id="rId2" tooltip="Adjudication order permanently excluding pupil from public schools"/>
              </a:rPr>
              <a:t>3313.662</a:t>
            </a:r>
            <a:r>
              <a:rPr lang="en-US" dirty="0">
                <a:latin typeface="+mj-lt"/>
              </a:rPr>
              <a:t> of the Revised Code, the superintendent of schools of a city, exempted village, or local school district shall expel a pupil from school for a period of one year for bringing a firearm to a school operated by the board of education of the district or onto any other property owned or controlled by the board, except that the superintendent may reduce this requirement on a case-by-case basis in accordance with the policy adopted by the board under section </a:t>
            </a:r>
            <a:r>
              <a:rPr lang="en-US" dirty="0">
                <a:latin typeface="+mj-lt"/>
                <a:hlinkClick r:id="rId3" tooltip="Policy regarding suspension, expulsion, removal, and permanent exclusion"/>
              </a:rPr>
              <a:t>3313.661</a:t>
            </a:r>
            <a:r>
              <a:rPr lang="en-US" dirty="0">
                <a:latin typeface="+mj-lt"/>
              </a:rPr>
              <a:t> of the Revised Code. </a:t>
            </a:r>
          </a:p>
          <a:p>
            <a:pPr lvl="3"/>
            <a:r>
              <a:rPr lang="en-US" dirty="0">
                <a:latin typeface="+mj-lt"/>
              </a:rPr>
              <a:t>(b) The superintendent of schools of a city, exempted village, or local school district may expel a pupil from school for a period of one year for bringing a firearm to an interscholastic competition, an extracurricular event, or any other school program or activity that is not located in a school or on property that is owned or controlled by the district. The superintendent may reduce this disciplinary action on a case-by-case basis in accordance with the policy adopted by the board under section </a:t>
            </a:r>
            <a:r>
              <a:rPr lang="en-US" dirty="0">
                <a:latin typeface="+mj-lt"/>
                <a:hlinkClick r:id="rId3" tooltip="Policy regarding suspension, expulsion, removal, and permanent exclusion"/>
              </a:rPr>
              <a:t>3313.661</a:t>
            </a:r>
            <a:r>
              <a:rPr lang="en-US" dirty="0">
                <a:latin typeface="+mj-lt"/>
              </a:rPr>
              <a:t> of the Revised Code. </a:t>
            </a:r>
          </a:p>
          <a:p>
            <a:pPr lvl="3"/>
            <a:r>
              <a:rPr lang="en-US" dirty="0">
                <a:latin typeface="+mj-lt"/>
              </a:rPr>
              <a:t>(c) Any expulsion pursuant to division (B)(2) of this section shall extend, as necessary, into the school year following the school year in which the incident that gives rise to the expulsion takes place. As used in this division, "firearm" has the same meaning as provided pursuant to the "Gun-Free Schools Act," 115 Stat. 1762, 20 U.S.C. 7151. </a:t>
            </a:r>
          </a:p>
          <a:p>
            <a:pPr lvl="2"/>
            <a:r>
              <a:rPr lang="en-US" dirty="0">
                <a:latin typeface="+mj-lt"/>
              </a:rPr>
              <a:t>(3) The board of education of a city, exempted village, or local school district may adopt a resolution authorizing the superintendent of schools to expel a pupil from school for a period not to exceed one year for bringing a knife capable of causing serious bodily injury to a school operated by the board, onto any other property owned or controlled by the board, or to an interscholastic competition, an extracurricular event, or any other program or activity sponsored by the school district or in which the district is a participant, or for possessing a firearm or knife capable of serious bodily injury, at a school, on any other property owned or controlled by the board, or at an interscholastic competition, an extracurricular event, or any other school program or activity, which firearm or knife was initially brought onto school board property by another person. The resolution may authorize the superintendent to extend such an expulsion, as necessary, into the school year following the school year in which the incident that gives rise to the expulsion takes place. </a:t>
            </a:r>
          </a:p>
          <a:p>
            <a:pPr lvl="2"/>
            <a:r>
              <a:rPr lang="en-US" dirty="0">
                <a:latin typeface="+mj-lt"/>
              </a:rPr>
              <a:t>(4) The board of education of a city, exempted village, or local school district may adopt a resolution establishing a policy under section </a:t>
            </a:r>
            <a:r>
              <a:rPr lang="en-US" dirty="0">
                <a:latin typeface="+mj-lt"/>
                <a:hlinkClick r:id="rId3" tooltip="Policy regarding suspension, expulsion, removal, and permanent exclusion"/>
              </a:rPr>
              <a:t>3313.661</a:t>
            </a:r>
            <a:r>
              <a:rPr lang="en-US" dirty="0">
                <a:latin typeface="+mj-lt"/>
              </a:rPr>
              <a:t> of the Revised Code that authorizes the superintendent of schools to expel a pupil from school for a period not to exceed one year for committing an act that is a criminal offense when committed by an adult and that results in serious physical harm to persons as defined in division (A)(5) of section </a:t>
            </a:r>
            <a:r>
              <a:rPr lang="en-US" dirty="0">
                <a:latin typeface="+mj-lt"/>
                <a:hlinkClick r:id="rId4" tooltip="General provisions definitions"/>
              </a:rPr>
              <a:t>2901.01</a:t>
            </a:r>
            <a:r>
              <a:rPr lang="en-US" dirty="0">
                <a:latin typeface="+mj-lt"/>
              </a:rPr>
              <a:t> of the Revised Code or serious physical harm to property as defined in division (A)(6) of section </a:t>
            </a:r>
            <a:r>
              <a:rPr lang="en-US" dirty="0">
                <a:latin typeface="+mj-lt"/>
                <a:hlinkClick r:id="rId4" tooltip="General provisions definitions"/>
              </a:rPr>
              <a:t>2901.01</a:t>
            </a:r>
            <a:r>
              <a:rPr lang="en-US" dirty="0">
                <a:latin typeface="+mj-lt"/>
              </a:rPr>
              <a:t> of the Revised Code while the pupil is at school, on any other property owned or controlled by the board, or at an interscholastic competition, an extracurricular event, or any other school program or activity. Any expulsion under this division shall extend, as necessary, into the school year following the school year in which the incident that gives rise to the expulsion takes place. </a:t>
            </a:r>
          </a:p>
          <a:p>
            <a:pPr lvl="2"/>
            <a:r>
              <a:rPr lang="en-US" dirty="0">
                <a:latin typeface="+mj-lt"/>
              </a:rPr>
              <a:t>(5) The board of education of any city, exempted village, or local school district may adopt a resolution establishing a policy under section </a:t>
            </a:r>
            <a:r>
              <a:rPr lang="en-US" dirty="0">
                <a:latin typeface="+mj-lt"/>
                <a:hlinkClick r:id="rId3" tooltip="Policy regarding suspension, expulsion, removal, and permanent exclusion"/>
              </a:rPr>
              <a:t>3313.661</a:t>
            </a:r>
            <a:r>
              <a:rPr lang="en-US" dirty="0">
                <a:latin typeface="+mj-lt"/>
              </a:rPr>
              <a:t> of the Revised Code that authorizes the superintendent of schools to expel a pupil from school for a period not to exceed one year for making a bomb threat to a school building or to any premises at which a school activity is occurring at the time of the threat. Any expulsion under this division shall extend, as necessary, into the school year following the school year in which the incident that gives rise to the expulsion takes place. </a:t>
            </a:r>
          </a:p>
          <a:p>
            <a:pPr lvl="2"/>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t>5</a:t>
            </a:fld>
            <a:endParaRPr lang="en-US" dirty="0"/>
          </a:p>
        </p:txBody>
      </p:sp>
    </p:spTree>
    <p:extLst>
      <p:ext uri="{BB962C8B-B14F-4D97-AF65-F5344CB8AC3E}">
        <p14:creationId xmlns:p14="http://schemas.microsoft.com/office/powerpoint/2010/main" val="328457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School to 3 Discipline Continued</a:t>
            </a:r>
          </a:p>
        </p:txBody>
      </p:sp>
      <p:sp>
        <p:nvSpPr>
          <p:cNvPr id="3" name="Content Placeholder 2"/>
          <p:cNvSpPr>
            <a:spLocks noGrp="1"/>
          </p:cNvSpPr>
          <p:nvPr>
            <p:ph sz="half" idx="1"/>
          </p:nvPr>
        </p:nvSpPr>
        <p:spPr>
          <a:xfrm>
            <a:off x="1569699" y="1825625"/>
            <a:ext cx="9162031" cy="4351338"/>
          </a:xfrm>
        </p:spPr>
        <p:txBody>
          <a:bodyPr>
            <a:normAutofit fontScale="85000" lnSpcReduction="20000"/>
          </a:bodyPr>
          <a:lstStyle/>
          <a:p>
            <a:r>
              <a:rPr lang="en-US" dirty="0" smtClean="0">
                <a:latin typeface="+mj-lt"/>
              </a:rPr>
              <a:t>B - Immediate Health and Safety Exemption Student was in grades PS-3 at the time of the incident, and Expulsion or Out-of-school Suspension was assigned to protect the immediate health and safety of the student, the student's fellow classmates, the classroom staff and teachers, or other school employees </a:t>
            </a:r>
          </a:p>
          <a:p>
            <a:r>
              <a:rPr lang="en-US" dirty="0" smtClean="0">
                <a:latin typeface="+mj-lt"/>
              </a:rPr>
              <a:t>[ORC 3313.668(B)(1)(b) Effective 4/8/2019</a:t>
            </a:r>
          </a:p>
          <a:p>
            <a:pPr lvl="1"/>
            <a:r>
              <a:rPr lang="en-US" dirty="0">
                <a:latin typeface="+mj-lt"/>
              </a:rPr>
              <a:t>(B) </a:t>
            </a:r>
          </a:p>
          <a:p>
            <a:pPr lvl="2"/>
            <a:r>
              <a:rPr lang="en-US" dirty="0">
                <a:latin typeface="+mj-lt"/>
              </a:rPr>
              <a:t>(1) Except as described in division (B) of this section, no school district or school shall issue an out-of-school suspension or expulsion to a student in grades pre-kindergarten through three. </a:t>
            </a:r>
            <a:endParaRPr lang="en-US" dirty="0" smtClean="0">
              <a:latin typeface="+mj-lt"/>
            </a:endParaRPr>
          </a:p>
          <a:p>
            <a:pPr lvl="1"/>
            <a:endParaRPr lang="en-US" dirty="0">
              <a:latin typeface="+mj-lt"/>
            </a:endParaRPr>
          </a:p>
          <a:p>
            <a:pPr lvl="2"/>
            <a:r>
              <a:rPr lang="en-US" dirty="0">
                <a:latin typeface="+mj-lt"/>
              </a:rPr>
              <a:t>(b) A school district or school may issue an out-of-school suspension not to exceed ten days or an expulsion to a student in any of grades pre-kindergarten through three who has not engaged in any of the behaviors described in divisions (B)(2) to (5) of section </a:t>
            </a:r>
            <a:r>
              <a:rPr lang="en-US" dirty="0">
                <a:latin typeface="+mj-lt"/>
                <a:hlinkClick r:id="rId2" tooltip="Suspension, expulsion or permanent exclusion - removal from curricular or extracurricular activities"/>
              </a:rPr>
              <a:t>3313.66</a:t>
            </a:r>
            <a:r>
              <a:rPr lang="en-US" dirty="0">
                <a:latin typeface="+mj-lt"/>
              </a:rPr>
              <a:t> of the Revised Code only as necessary to protect the immediate health and safety of the student, the student's fellow classmates, the classroom staff and teachers, or other school employees. </a:t>
            </a:r>
          </a:p>
          <a:p>
            <a:pPr lvl="1"/>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t>6</a:t>
            </a:fld>
            <a:endParaRPr lang="en-US" dirty="0"/>
          </a:p>
        </p:txBody>
      </p:sp>
    </p:spTree>
    <p:extLst>
      <p:ext uri="{BB962C8B-B14F-4D97-AF65-F5344CB8AC3E}">
        <p14:creationId xmlns:p14="http://schemas.microsoft.com/office/powerpoint/2010/main" val="405546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 School to 3 Discipline Continued</a:t>
            </a:r>
          </a:p>
        </p:txBody>
      </p:sp>
      <p:sp>
        <p:nvSpPr>
          <p:cNvPr id="3" name="Content Placeholder 2"/>
          <p:cNvSpPr>
            <a:spLocks noGrp="1"/>
          </p:cNvSpPr>
          <p:nvPr>
            <p:ph sz="half" idx="1"/>
          </p:nvPr>
        </p:nvSpPr>
        <p:spPr>
          <a:xfrm>
            <a:off x="1569700" y="1825626"/>
            <a:ext cx="8422198" cy="1524404"/>
          </a:xfrm>
        </p:spPr>
        <p:txBody>
          <a:bodyPr>
            <a:normAutofit fontScale="62500" lnSpcReduction="20000"/>
          </a:bodyPr>
          <a:lstStyle/>
          <a:p>
            <a:r>
              <a:rPr lang="en-US" dirty="0" smtClean="0">
                <a:latin typeface="+mj-lt"/>
              </a:rPr>
              <a:t>N - Neither Exemption Applies -Student </a:t>
            </a:r>
            <a:r>
              <a:rPr lang="en-US" dirty="0">
                <a:latin typeface="+mj-lt"/>
              </a:rPr>
              <a:t>was in grades PS-3 at the time of the incident, and Expulsion or Out-of-school Suspension was assigned for neither an ORC §3313.66(B)(2)-(5) nor an Immediate Health and Safety </a:t>
            </a:r>
            <a:r>
              <a:rPr lang="en-US" dirty="0" smtClean="0">
                <a:latin typeface="+mj-lt"/>
              </a:rPr>
              <a:t>Exemption.</a:t>
            </a:r>
          </a:p>
          <a:p>
            <a:endParaRPr lang="en-US" dirty="0">
              <a:latin typeface="+mj-lt"/>
            </a:endParaRPr>
          </a:p>
          <a:p>
            <a:r>
              <a:rPr lang="en-US" dirty="0" smtClean="0">
                <a:latin typeface="+mj-lt"/>
              </a:rPr>
              <a:t>There was no indication on the SIAC meeting notes of how or when this would be added.</a:t>
            </a:r>
            <a:endParaRPr lang="en-US"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7</a:t>
            </a:fld>
            <a:endParaRPr lang="en-US" dirty="0"/>
          </a:p>
        </p:txBody>
      </p:sp>
    </p:spTree>
    <p:extLst>
      <p:ext uri="{BB962C8B-B14F-4D97-AF65-F5344CB8AC3E}">
        <p14:creationId xmlns:p14="http://schemas.microsoft.com/office/powerpoint/2010/main" val="2195255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Discipline Modified Element</a:t>
            </a:r>
            <a:endParaRPr lang="en-US" dirty="0"/>
          </a:p>
        </p:txBody>
      </p:sp>
      <p:sp>
        <p:nvSpPr>
          <p:cNvPr id="3" name="Content Placeholder 2"/>
          <p:cNvSpPr>
            <a:spLocks noGrp="1"/>
          </p:cNvSpPr>
          <p:nvPr>
            <p:ph sz="half" idx="1"/>
          </p:nvPr>
        </p:nvSpPr>
        <p:spPr>
          <a:xfrm>
            <a:off x="1569699" y="1825625"/>
            <a:ext cx="10101369" cy="4351338"/>
          </a:xfrm>
        </p:spPr>
        <p:txBody>
          <a:bodyPr>
            <a:normAutofit lnSpcReduction="10000"/>
          </a:bodyPr>
          <a:lstStyle/>
          <a:p>
            <a:r>
              <a:rPr lang="en-US" sz="2200" dirty="0" smtClean="0">
                <a:latin typeface="+mj-lt"/>
              </a:rPr>
              <a:t>If</a:t>
            </a:r>
            <a:r>
              <a:rPr lang="en-US" sz="2200" dirty="0">
                <a:latin typeface="+mj-lt"/>
              </a:rPr>
              <a:t>, after due process has been accorded, a student is found to have brought a firearm to school or possessed a firearm at school, the Gun-Free Schools Act requires an expulsion for a period of not less than one year. The law allows the Chief Administrating Officer of the school district to modify the one-year expulsion requirement on a case-by-case basis, but only if the modification is in writing.</a:t>
            </a:r>
            <a:endParaRPr lang="en-US" sz="2200" dirty="0" smtClean="0">
              <a:latin typeface="+mj-lt"/>
            </a:endParaRPr>
          </a:p>
          <a:p>
            <a:pPr lvl="1"/>
            <a:r>
              <a:rPr lang="en-US" dirty="0" smtClean="0">
                <a:latin typeface="+mj-lt"/>
              </a:rPr>
              <a:t>Report Y, N or *</a:t>
            </a:r>
          </a:p>
          <a:p>
            <a:pPr lvl="2"/>
            <a:r>
              <a:rPr lang="en-US" dirty="0">
                <a:latin typeface="+mj-lt"/>
              </a:rPr>
              <a:t>Option “* Not Applicable” is to be reported when the Type of Discipline is anything other than 1</a:t>
            </a:r>
            <a:r>
              <a:rPr lang="en-US" dirty="0" smtClean="0">
                <a:latin typeface="+mj-lt"/>
              </a:rPr>
              <a:t>,(Expulsion) </a:t>
            </a:r>
            <a:r>
              <a:rPr lang="en-US" dirty="0">
                <a:latin typeface="+mj-lt"/>
              </a:rPr>
              <a:t>or if the Type of Discipline is </a:t>
            </a:r>
            <a:r>
              <a:rPr lang="en-US" dirty="0" smtClean="0">
                <a:latin typeface="+mj-lt"/>
              </a:rPr>
              <a:t>1(Expulsion) </a:t>
            </a:r>
            <a:r>
              <a:rPr lang="en-US" dirty="0">
                <a:latin typeface="+mj-lt"/>
              </a:rPr>
              <a:t>and the Discipline Reason is anything other than </a:t>
            </a:r>
            <a:r>
              <a:rPr lang="en-US" dirty="0" smtClean="0">
                <a:latin typeface="+mj-lt"/>
              </a:rPr>
              <a:t>06(</a:t>
            </a:r>
            <a:r>
              <a:rPr lang="en-US" dirty="0">
                <a:latin typeface="+mj-lt"/>
              </a:rPr>
              <a:t>Use, Possession, Sale or Distribution of a </a:t>
            </a:r>
            <a:r>
              <a:rPr lang="en-US" dirty="0" smtClean="0">
                <a:latin typeface="+mj-lt"/>
              </a:rPr>
              <a:t>Firearm) </a:t>
            </a:r>
            <a:r>
              <a:rPr lang="en-US" dirty="0">
                <a:latin typeface="+mj-lt"/>
              </a:rPr>
              <a:t>and/or </a:t>
            </a:r>
            <a:r>
              <a:rPr lang="en-US" dirty="0" smtClean="0">
                <a:latin typeface="+mj-lt"/>
              </a:rPr>
              <a:t>08 (</a:t>
            </a:r>
            <a:r>
              <a:rPr lang="en-US" dirty="0">
                <a:latin typeface="+mj-lt"/>
              </a:rPr>
              <a:t>Use, Possession, Sale or Distribution of Any Explosive, Incendiary or Poison </a:t>
            </a:r>
            <a:r>
              <a:rPr lang="en-US" dirty="0" smtClean="0">
                <a:latin typeface="+mj-lt"/>
              </a:rPr>
              <a:t>Gas)</a:t>
            </a:r>
          </a:p>
          <a:p>
            <a:pPr lvl="2"/>
            <a:r>
              <a:rPr lang="en-US" dirty="0" smtClean="0">
                <a:latin typeface="+mj-lt"/>
              </a:rPr>
              <a:t>Report Y or N </a:t>
            </a:r>
          </a:p>
          <a:p>
            <a:pPr lvl="3"/>
            <a:r>
              <a:rPr lang="en-US" sz="2200" dirty="0" smtClean="0">
                <a:latin typeface="+mj-lt"/>
              </a:rPr>
              <a:t>If Discipline type is 1 and reason is Y or 8</a:t>
            </a:r>
          </a:p>
          <a:p>
            <a:pPr lvl="2"/>
            <a:endParaRPr lang="en-US" dirty="0" smtClean="0">
              <a:latin typeface="+mj-lt"/>
            </a:endParaRPr>
          </a:p>
          <a:p>
            <a:pPr lvl="1"/>
            <a:endParaRPr lang="en-US"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8</a:t>
            </a:fld>
            <a:endParaRPr lang="en-US" dirty="0"/>
          </a:p>
        </p:txBody>
      </p:sp>
    </p:spTree>
    <p:extLst>
      <p:ext uri="{BB962C8B-B14F-4D97-AF65-F5344CB8AC3E}">
        <p14:creationId xmlns:p14="http://schemas.microsoft.com/office/powerpoint/2010/main" val="187017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Discipline Alternative Educational Services Element</a:t>
            </a:r>
            <a:endParaRPr lang="en-US" dirty="0"/>
          </a:p>
        </p:txBody>
      </p:sp>
      <p:sp>
        <p:nvSpPr>
          <p:cNvPr id="3" name="Content Placeholder 2"/>
          <p:cNvSpPr>
            <a:spLocks noGrp="1"/>
          </p:cNvSpPr>
          <p:nvPr>
            <p:ph sz="half" idx="1"/>
          </p:nvPr>
        </p:nvSpPr>
        <p:spPr>
          <a:xfrm>
            <a:off x="1569699" y="1825625"/>
            <a:ext cx="9070591" cy="4351338"/>
          </a:xfrm>
        </p:spPr>
        <p:txBody>
          <a:bodyPr/>
          <a:lstStyle/>
          <a:p>
            <a:r>
              <a:rPr lang="en-US" sz="2000" dirty="0" smtClean="0">
                <a:latin typeface="+mj-lt"/>
              </a:rPr>
              <a:t>Indicates </a:t>
            </a:r>
            <a:r>
              <a:rPr lang="en-US" sz="2000" dirty="0">
                <a:latin typeface="+mj-lt"/>
              </a:rPr>
              <a:t>if a student, for whom a Chief Operating Officer modifies as part of a case-by-case basis the one-year expulsion requirement for pro-cession of a </a:t>
            </a:r>
            <a:r>
              <a:rPr lang="en-US" sz="2000" dirty="0" smtClean="0">
                <a:latin typeface="+mj-lt"/>
              </a:rPr>
              <a:t>firearm was recommended </a:t>
            </a:r>
            <a:r>
              <a:rPr lang="en-US" sz="2000" dirty="0">
                <a:latin typeface="+mj-lt"/>
              </a:rPr>
              <a:t>for alternate educational </a:t>
            </a:r>
            <a:r>
              <a:rPr lang="en-US" sz="2000" dirty="0" smtClean="0">
                <a:latin typeface="+mj-lt"/>
              </a:rPr>
              <a:t>services.</a:t>
            </a:r>
          </a:p>
          <a:p>
            <a:endParaRPr lang="en-US" sz="2000" dirty="0">
              <a:latin typeface="+mj-lt"/>
            </a:endParaRPr>
          </a:p>
          <a:p>
            <a:pPr lvl="1"/>
            <a:r>
              <a:rPr lang="en-US" sz="2000" dirty="0" smtClean="0">
                <a:latin typeface="+mj-lt"/>
              </a:rPr>
              <a:t>Valid Options </a:t>
            </a:r>
          </a:p>
          <a:p>
            <a:pPr lvl="2"/>
            <a:r>
              <a:rPr lang="en-US" dirty="0"/>
              <a:t>* </a:t>
            </a:r>
            <a:r>
              <a:rPr lang="en-US" dirty="0">
                <a:latin typeface="+mj-lt"/>
              </a:rPr>
              <a:t>Not </a:t>
            </a:r>
            <a:r>
              <a:rPr lang="en-US" dirty="0" smtClean="0">
                <a:latin typeface="+mj-lt"/>
              </a:rPr>
              <a:t>Applicable</a:t>
            </a:r>
          </a:p>
          <a:p>
            <a:pPr lvl="2"/>
            <a:r>
              <a:rPr lang="en-US" dirty="0" smtClean="0">
                <a:latin typeface="+mj-lt"/>
              </a:rPr>
              <a:t> </a:t>
            </a:r>
            <a:r>
              <a:rPr lang="en-US" dirty="0">
                <a:latin typeface="+mj-lt"/>
              </a:rPr>
              <a:t>Y </a:t>
            </a:r>
            <a:r>
              <a:rPr lang="en-US" dirty="0" smtClean="0">
                <a:latin typeface="+mj-lt"/>
              </a:rPr>
              <a:t>Yes</a:t>
            </a:r>
          </a:p>
          <a:p>
            <a:pPr lvl="2"/>
            <a:r>
              <a:rPr lang="en-US" dirty="0" smtClean="0">
                <a:latin typeface="+mj-lt"/>
              </a:rPr>
              <a:t>N </a:t>
            </a:r>
            <a:r>
              <a:rPr lang="en-US" dirty="0">
                <a:latin typeface="+mj-lt"/>
              </a:rPr>
              <a:t>No</a:t>
            </a:r>
            <a:endParaRPr lang="en-US" sz="1200" dirty="0">
              <a:latin typeface="+mj-lt"/>
            </a:endParaRPr>
          </a:p>
        </p:txBody>
      </p:sp>
      <p:sp>
        <p:nvSpPr>
          <p:cNvPr id="4" name="Slide Number Placeholder 3"/>
          <p:cNvSpPr>
            <a:spLocks noGrp="1"/>
          </p:cNvSpPr>
          <p:nvPr>
            <p:ph type="sldNum" sz="quarter" idx="12"/>
          </p:nvPr>
        </p:nvSpPr>
        <p:spPr/>
        <p:txBody>
          <a:bodyPr/>
          <a:lstStyle/>
          <a:p>
            <a:fld id="{71B7BAC7-FE87-40F6-AA24-4F4685D1B022}" type="slidenum">
              <a:rPr lang="en-US" smtClean="0"/>
              <a:t>9</a:t>
            </a:fld>
            <a:endParaRPr lang="en-US" dirty="0"/>
          </a:p>
        </p:txBody>
      </p:sp>
    </p:spTree>
    <p:extLst>
      <p:ext uri="{BB962C8B-B14F-4D97-AF65-F5344CB8AC3E}">
        <p14:creationId xmlns:p14="http://schemas.microsoft.com/office/powerpoint/2010/main" val="119413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3.xml><?xml version="1.0" encoding="utf-8"?>
<ds:datastoreItem xmlns:ds="http://schemas.openxmlformats.org/officeDocument/2006/customXml" ds:itemID="{DEDD01B8-816B-49B7-8C81-03AB51D87C54}">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40262f94-9f35-4ac3-9a90-690165a166b7"/>
    <ds:schemaRef ds:uri="http://schemas.microsoft.com/office/2006/documentManagement/types"/>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1618</TotalTime>
  <Words>3160</Words>
  <Application>Microsoft Office PowerPoint</Application>
  <PresentationFormat>Widescreen</PresentationFormat>
  <Paragraphs>260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Cloud skipper design template</vt:lpstr>
      <vt:lpstr>FY19 Changes</vt:lpstr>
      <vt:lpstr>   FY19 Changes </vt:lpstr>
      <vt:lpstr>Victim of Student Violence</vt:lpstr>
      <vt:lpstr>Pre School to 3 Discipline  </vt:lpstr>
      <vt:lpstr>Pre School to 3 Discipline Continued</vt:lpstr>
      <vt:lpstr>Pre School to 3 Discipline Continued</vt:lpstr>
      <vt:lpstr>Pre School to 3 Discipline Continued</vt:lpstr>
      <vt:lpstr>Discipline Modified Element</vt:lpstr>
      <vt:lpstr>Discipline Alternative Educational Services Element</vt:lpstr>
      <vt:lpstr>Position Codes </vt:lpstr>
      <vt:lpstr>Assessments </vt:lpstr>
      <vt:lpstr>Assessments </vt:lpstr>
      <vt:lpstr>Assessments </vt:lpstr>
      <vt:lpstr>Assessments </vt:lpstr>
      <vt:lpstr>How Received/Sent to Codes Traditional Districts </vt:lpstr>
      <vt:lpstr>How Received/Sent to Codes Traditional Districts </vt:lpstr>
      <vt:lpstr>How Received/Sent to Codes Community Schools and JVSDs</vt:lpstr>
      <vt:lpstr>Graduation Pathways 2019 Option 1</vt:lpstr>
      <vt:lpstr>Graduation Pathways 2019  Option 2</vt:lpstr>
      <vt:lpstr>Graduation Pathways 2020  Option 1</vt:lpstr>
      <vt:lpstr>Graduation Pathways 2020  Option 2</vt:lpstr>
      <vt:lpstr>Positive Behavioral Interventions and Supports  (PBIS)</vt:lpstr>
      <vt:lpstr>FT/Absence Intervention updates  Anticipated to be in 18.9</vt:lpstr>
      <vt:lpstr>Miscellaneous Items </vt:lpstr>
      <vt:lpstr>Open Discussion and Questions</vt:lpstr>
    </vt:vector>
  </TitlesOfParts>
  <Company>MVECA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FY19 Changes</dc:title>
  <dc:creator>Karen Wilson</dc:creator>
  <cp:lastModifiedBy>Karen Wilson</cp:lastModifiedBy>
  <cp:revision>59</cp:revision>
  <cp:lastPrinted>2019-03-12T15:26:09Z</cp:lastPrinted>
  <dcterms:created xsi:type="dcterms:W3CDTF">2019-03-04T15:29:27Z</dcterms:created>
  <dcterms:modified xsi:type="dcterms:W3CDTF">2019-03-20T13:11:05Z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